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7" r:id="rId2"/>
    <p:sldMasterId id="2147483690" r:id="rId3"/>
  </p:sldMasterIdLst>
  <p:notesMasterIdLst>
    <p:notesMasterId r:id="rId16"/>
  </p:notesMasterIdLst>
  <p:sldIdLst>
    <p:sldId id="257" r:id="rId4"/>
    <p:sldId id="261" r:id="rId5"/>
    <p:sldId id="283" r:id="rId6"/>
    <p:sldId id="275" r:id="rId7"/>
    <p:sldId id="277" r:id="rId8"/>
    <p:sldId id="276" r:id="rId9"/>
    <p:sldId id="278" r:id="rId10"/>
    <p:sldId id="279" r:id="rId11"/>
    <p:sldId id="280" r:id="rId12"/>
    <p:sldId id="281" r:id="rId13"/>
    <p:sldId id="282" r:id="rId14"/>
    <p:sldId id="25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ristina.velazquez" initials="c" lastIdx="1" clrIdx="0">
    <p:extLst>
      <p:ext uri="{19B8F6BF-5375-455C-9EA6-DF929625EA0E}">
        <p15:presenceInfo xmlns:p15="http://schemas.microsoft.com/office/powerpoint/2012/main" userId="cristina.velazque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9961"/>
    <a:srgbClr val="1CB8CF"/>
    <a:srgbClr val="FFCC00"/>
    <a:srgbClr val="21B7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660B408-B3CF-4A94-85FC-2B1E0A45F4A2}" styleName="Estilo oscuro 2 - Énfasis 1/Énfasis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Estilo oscuro 2 - Énfasis 3/Énfasis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75" autoAdjust="0"/>
  </p:normalViewPr>
  <p:slideViewPr>
    <p:cSldViewPr>
      <p:cViewPr varScale="1">
        <p:scale>
          <a:sx n="114" d="100"/>
          <a:sy n="114" d="100"/>
        </p:scale>
        <p:origin x="1560" y="3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4" d="100"/>
          <a:sy n="64" d="100"/>
        </p:scale>
        <p:origin x="-2645"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4BCC57-04AA-4404-8BAD-6DB0D3B48556}" type="datetimeFigureOut">
              <a:rPr lang="fr-FR" smtClean="0"/>
              <a:t>23/07/2019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5BECE1-868B-4983-9655-ECCB303A16B6}" type="slidenum">
              <a:rPr lang="fr-FR" smtClean="0"/>
              <a:t>‹Nº›</a:t>
            </a:fld>
            <a:endParaRPr lang="fr-FR"/>
          </a:p>
        </p:txBody>
      </p:sp>
    </p:spTree>
    <p:extLst>
      <p:ext uri="{BB962C8B-B14F-4D97-AF65-F5344CB8AC3E}">
        <p14:creationId xmlns:p14="http://schemas.microsoft.com/office/powerpoint/2010/main" val="107453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SIC logo only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0063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Table page">
    <p:spTree>
      <p:nvGrpSpPr>
        <p:cNvPr id="1" name=""/>
        <p:cNvGrpSpPr/>
        <p:nvPr/>
      </p:nvGrpSpPr>
      <p:grpSpPr>
        <a:xfrm>
          <a:off x="0" y="0"/>
          <a:ext cx="0" cy="0"/>
          <a:chOff x="0" y="0"/>
          <a:chExt cx="0" cy="0"/>
        </a:xfrm>
      </p:grpSpPr>
      <p:sp>
        <p:nvSpPr>
          <p:cNvPr id="9" name="Titre 1"/>
          <p:cNvSpPr>
            <a:spLocks noGrp="1"/>
          </p:cNvSpPr>
          <p:nvPr>
            <p:ph type="title" hasCustomPrompt="1"/>
          </p:nvPr>
        </p:nvSpPr>
        <p:spPr>
          <a:xfrm>
            <a:off x="467544" y="432000"/>
            <a:ext cx="8229600" cy="634082"/>
          </a:xfrm>
        </p:spPr>
        <p:txBody>
          <a:bodyPr>
            <a:noAutofit/>
          </a:bodyPr>
          <a:lstStyle>
            <a:lvl1pPr algn="l">
              <a:defRPr sz="4000"/>
            </a:lvl1pPr>
          </a:lstStyle>
          <a:p>
            <a:r>
              <a:rPr lang="en-US" dirty="0"/>
              <a:t>Click to edit title style</a:t>
            </a:r>
            <a:endParaRPr lang="en-GB" dirty="0"/>
          </a:p>
        </p:txBody>
      </p:sp>
      <p:sp>
        <p:nvSpPr>
          <p:cNvPr id="4" name="ZoneTexte 3"/>
          <p:cNvSpPr txBox="1"/>
          <p:nvPr userDrawn="1"/>
        </p:nvSpPr>
        <p:spPr>
          <a:xfrm>
            <a:off x="539552" y="1340768"/>
            <a:ext cx="8136904" cy="369332"/>
          </a:xfrm>
          <a:prstGeom prst="rect">
            <a:avLst/>
          </a:prstGeom>
          <a:noFill/>
        </p:spPr>
        <p:txBody>
          <a:bodyPr wrap="square" rtlCol="0">
            <a:spAutoFit/>
          </a:bodyPr>
          <a:lstStyle/>
          <a:p>
            <a:endParaRPr lang="en-GB" dirty="0"/>
          </a:p>
        </p:txBody>
      </p:sp>
      <p:sp>
        <p:nvSpPr>
          <p:cNvPr id="11" name="Espace réservé du tableau 10"/>
          <p:cNvSpPr>
            <a:spLocks noGrp="1"/>
          </p:cNvSpPr>
          <p:nvPr>
            <p:ph type="tbl" sz="quarter" idx="10"/>
          </p:nvPr>
        </p:nvSpPr>
        <p:spPr>
          <a:xfrm>
            <a:off x="467544" y="1196975"/>
            <a:ext cx="8208144" cy="3816350"/>
          </a:xfrm>
        </p:spPr>
        <p:txBody>
          <a:bodyPr/>
          <a:lstStyle/>
          <a:p>
            <a:endParaRPr lang="en-GB" dirty="0"/>
          </a:p>
        </p:txBody>
      </p:sp>
      <p:sp>
        <p:nvSpPr>
          <p:cNvPr id="3" name="Espace réservé du texte 2"/>
          <p:cNvSpPr>
            <a:spLocks noGrp="1"/>
          </p:cNvSpPr>
          <p:nvPr>
            <p:ph type="body" sz="quarter" idx="11" hasCustomPrompt="1"/>
          </p:nvPr>
        </p:nvSpPr>
        <p:spPr>
          <a:xfrm>
            <a:off x="467544" y="5157788"/>
            <a:ext cx="8208144" cy="1223540"/>
          </a:xfrm>
        </p:spPr>
        <p:txBody>
          <a:bodyPr>
            <a:normAutofit/>
          </a:bodyPr>
          <a:lstStyle>
            <a:lvl1pPr>
              <a:defRPr sz="1800" b="0">
                <a:solidFill>
                  <a:schemeClr val="tx1"/>
                </a:solidFill>
              </a:defRPr>
            </a:lvl1pPr>
          </a:lstStyle>
          <a:p>
            <a:pPr lvl="0"/>
            <a:r>
              <a:rPr lang="fr-FR" dirty="0" err="1"/>
              <a:t>Legend</a:t>
            </a:r>
            <a:endParaRPr lang="en-GB" dirty="0"/>
          </a:p>
        </p:txBody>
      </p:sp>
    </p:spTree>
    <p:extLst>
      <p:ext uri="{BB962C8B-B14F-4D97-AF65-F5344CB8AC3E}">
        <p14:creationId xmlns:p14="http://schemas.microsoft.com/office/powerpoint/2010/main" val="4178095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page + legend">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1196752"/>
            <a:ext cx="3008313" cy="1162050"/>
          </a:xfrm>
        </p:spPr>
        <p:txBody>
          <a:bodyPr anchor="b"/>
          <a:lstStyle>
            <a:lvl1pPr algn="l">
              <a:defRPr sz="2000" b="1"/>
            </a:lvl1pPr>
          </a:lstStyle>
          <a:p>
            <a:r>
              <a:rPr lang="en-US" dirty="0"/>
              <a:t>Click to edit title style</a:t>
            </a:r>
            <a:endParaRPr lang="en-GB" dirty="0"/>
          </a:p>
        </p:txBody>
      </p:sp>
      <p:sp>
        <p:nvSpPr>
          <p:cNvPr id="3" name="Espace réservé du contenu 2"/>
          <p:cNvSpPr>
            <a:spLocks noGrp="1"/>
          </p:cNvSpPr>
          <p:nvPr>
            <p:ph idx="1"/>
          </p:nvPr>
        </p:nvSpPr>
        <p:spPr>
          <a:xfrm>
            <a:off x="3575050" y="1205802"/>
            <a:ext cx="5111750" cy="4920361"/>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GB" dirty="0"/>
          </a:p>
        </p:txBody>
      </p:sp>
      <p:sp>
        <p:nvSpPr>
          <p:cNvPr id="4" name="Espace réservé du texte 3"/>
          <p:cNvSpPr>
            <a:spLocks noGrp="1"/>
          </p:cNvSpPr>
          <p:nvPr>
            <p:ph type="body" sz="half" idx="2"/>
          </p:nvPr>
        </p:nvSpPr>
        <p:spPr>
          <a:xfrm>
            <a:off x="457200" y="2492896"/>
            <a:ext cx="3008313" cy="3057203"/>
          </a:xfrm>
        </p:spPr>
        <p:txBody>
          <a:bodyPr/>
          <a:lstStyle>
            <a:lvl1pPr marL="0" indent="0">
              <a:buNone/>
              <a:defRPr sz="1400" b="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Modifiez les styles du texte du masque</a:t>
            </a:r>
          </a:p>
        </p:txBody>
      </p:sp>
    </p:spTree>
    <p:extLst>
      <p:ext uri="{BB962C8B-B14F-4D97-AF65-F5344CB8AC3E}">
        <p14:creationId xmlns:p14="http://schemas.microsoft.com/office/powerpoint/2010/main" val="628785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page Blue origami">
    <p:spTree>
      <p:nvGrpSpPr>
        <p:cNvPr id="1" name=""/>
        <p:cNvGrpSpPr/>
        <p:nvPr/>
      </p:nvGrpSpPr>
      <p:grpSpPr>
        <a:xfrm>
          <a:off x="0" y="0"/>
          <a:ext cx="0" cy="0"/>
          <a:chOff x="0" y="0"/>
          <a:chExt cx="0" cy="0"/>
        </a:xfrm>
      </p:grpSpPr>
      <p:pic>
        <p:nvPicPr>
          <p:cNvPr id="5" name="Imag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0728" y="1093028"/>
            <a:ext cx="6153683" cy="5648339"/>
          </a:xfrm>
          <a:prstGeom prst="rect">
            <a:avLst/>
          </a:prstGeom>
        </p:spPr>
      </p:pic>
      <p:sp>
        <p:nvSpPr>
          <p:cNvPr id="2" name="Titre 1"/>
          <p:cNvSpPr>
            <a:spLocks noGrp="1"/>
          </p:cNvSpPr>
          <p:nvPr>
            <p:ph type="title" hasCustomPrompt="1"/>
          </p:nvPr>
        </p:nvSpPr>
        <p:spPr>
          <a:xfrm>
            <a:off x="457200" y="1196752"/>
            <a:ext cx="3008313" cy="1162050"/>
          </a:xfrm>
        </p:spPr>
        <p:txBody>
          <a:bodyPr anchor="b"/>
          <a:lstStyle>
            <a:lvl1pPr algn="l">
              <a:defRPr sz="2000" b="1">
                <a:solidFill>
                  <a:schemeClr val="bg1"/>
                </a:solidFill>
              </a:defRPr>
            </a:lvl1pPr>
          </a:lstStyle>
          <a:p>
            <a:r>
              <a:rPr lang="en-US" dirty="0"/>
              <a:t>Click to edit title style</a:t>
            </a:r>
            <a:endParaRPr lang="en-GB" dirty="0"/>
          </a:p>
        </p:txBody>
      </p:sp>
      <p:sp>
        <p:nvSpPr>
          <p:cNvPr id="4" name="Espace réservé du texte 3"/>
          <p:cNvSpPr>
            <a:spLocks noGrp="1"/>
          </p:cNvSpPr>
          <p:nvPr>
            <p:ph type="body" sz="half" idx="2"/>
          </p:nvPr>
        </p:nvSpPr>
        <p:spPr>
          <a:xfrm>
            <a:off x="457200" y="2492896"/>
            <a:ext cx="3008313" cy="3057203"/>
          </a:xfrm>
        </p:spPr>
        <p:txBody>
          <a:bodyPr/>
          <a:lstStyle>
            <a:lvl1pPr marL="0" indent="0">
              <a:buNone/>
              <a:defRPr sz="1400" b="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Modifiez les styles du texte du masque</a:t>
            </a:r>
          </a:p>
        </p:txBody>
      </p:sp>
      <p:sp>
        <p:nvSpPr>
          <p:cNvPr id="3" name="Espace réservé du contenu 2"/>
          <p:cNvSpPr>
            <a:spLocks noGrp="1"/>
          </p:cNvSpPr>
          <p:nvPr>
            <p:ph idx="1"/>
          </p:nvPr>
        </p:nvSpPr>
        <p:spPr>
          <a:xfrm>
            <a:off x="3575050" y="1205802"/>
            <a:ext cx="5111750" cy="4920361"/>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GB" dirty="0"/>
          </a:p>
        </p:txBody>
      </p:sp>
    </p:spTree>
    <p:extLst>
      <p:ext uri="{BB962C8B-B14F-4D97-AF65-F5344CB8AC3E}">
        <p14:creationId xmlns:p14="http://schemas.microsoft.com/office/powerpoint/2010/main" val="250011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CONTENTpage Image square + legend">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792288" y="4800600"/>
            <a:ext cx="5486400" cy="566738"/>
          </a:xfrm>
        </p:spPr>
        <p:txBody>
          <a:bodyPr anchor="b"/>
          <a:lstStyle>
            <a:lvl1pPr algn="l">
              <a:defRPr sz="2000" b="1"/>
            </a:lvl1pPr>
          </a:lstStyle>
          <a:p>
            <a:r>
              <a:rPr lang="en-US" dirty="0"/>
              <a:t>Click to edit title style</a:t>
            </a:r>
            <a:endParaRPr lang="en-GB" dirty="0"/>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b="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Modifiez les styles du texte du masque</a:t>
            </a:r>
          </a:p>
        </p:txBody>
      </p:sp>
    </p:spTree>
    <p:extLst>
      <p:ext uri="{BB962C8B-B14F-4D97-AF65-F5344CB8AC3E}">
        <p14:creationId xmlns:p14="http://schemas.microsoft.com/office/powerpoint/2010/main" val="3211126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MAGE full width title upon">
    <p:spTree>
      <p:nvGrpSpPr>
        <p:cNvPr id="1" name=""/>
        <p:cNvGrpSpPr/>
        <p:nvPr/>
      </p:nvGrpSpPr>
      <p:grpSpPr>
        <a:xfrm>
          <a:off x="0" y="0"/>
          <a:ext cx="0" cy="0"/>
          <a:chOff x="0" y="0"/>
          <a:chExt cx="0" cy="0"/>
        </a:xfrm>
      </p:grpSpPr>
      <p:sp>
        <p:nvSpPr>
          <p:cNvPr id="8" name="Espace réservé pour une image  7"/>
          <p:cNvSpPr>
            <a:spLocks noGrp="1"/>
          </p:cNvSpPr>
          <p:nvPr>
            <p:ph type="pic" sz="quarter" idx="10"/>
          </p:nvPr>
        </p:nvSpPr>
        <p:spPr>
          <a:xfrm>
            <a:off x="0" y="1"/>
            <a:ext cx="9144001" cy="6813376"/>
          </a:xfrm>
          <a:prstGeom prst="rect">
            <a:avLst/>
          </a:prstGeom>
        </p:spPr>
        <p:txBody>
          <a:bodyPr/>
          <a:lstStyle/>
          <a:p>
            <a:endParaRPr lang="en-GB"/>
          </a:p>
        </p:txBody>
      </p:sp>
      <p:sp>
        <p:nvSpPr>
          <p:cNvPr id="2" name="Titre 1"/>
          <p:cNvSpPr>
            <a:spLocks noGrp="1"/>
          </p:cNvSpPr>
          <p:nvPr>
            <p:ph type="title" hasCustomPrompt="1"/>
          </p:nvPr>
        </p:nvSpPr>
        <p:spPr>
          <a:xfrm>
            <a:off x="539552" y="4653136"/>
            <a:ext cx="8229600" cy="1143000"/>
          </a:xfrm>
        </p:spPr>
        <p:txBody>
          <a:bodyPr/>
          <a:lstStyle/>
          <a:p>
            <a:r>
              <a:rPr lang="en-US" dirty="0"/>
              <a:t>Click to edit title style</a:t>
            </a:r>
            <a:endParaRPr lang="en-GB" dirty="0"/>
          </a:p>
        </p:txBody>
      </p:sp>
    </p:spTree>
    <p:extLst>
      <p:ext uri="{BB962C8B-B14F-4D97-AF65-F5344CB8AC3E}">
        <p14:creationId xmlns:p14="http://schemas.microsoft.com/office/powerpoint/2010/main" val="1437340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MAGE full width title top">
    <p:spTree>
      <p:nvGrpSpPr>
        <p:cNvPr id="1" name=""/>
        <p:cNvGrpSpPr/>
        <p:nvPr/>
      </p:nvGrpSpPr>
      <p:grpSpPr>
        <a:xfrm>
          <a:off x="0" y="0"/>
          <a:ext cx="0" cy="0"/>
          <a:chOff x="0" y="0"/>
          <a:chExt cx="0" cy="0"/>
        </a:xfrm>
      </p:grpSpPr>
      <p:sp>
        <p:nvSpPr>
          <p:cNvPr id="8" name="Espace réservé pour une image  7"/>
          <p:cNvSpPr>
            <a:spLocks noGrp="1"/>
          </p:cNvSpPr>
          <p:nvPr>
            <p:ph type="pic" sz="quarter" idx="10"/>
          </p:nvPr>
        </p:nvSpPr>
        <p:spPr>
          <a:xfrm>
            <a:off x="0" y="1340769"/>
            <a:ext cx="9144001" cy="5472608"/>
          </a:xfrm>
          <a:prstGeom prst="rect">
            <a:avLst/>
          </a:prstGeom>
        </p:spPr>
        <p:txBody>
          <a:bodyPr/>
          <a:lstStyle/>
          <a:p>
            <a:endParaRPr lang="en-GB"/>
          </a:p>
        </p:txBody>
      </p:sp>
      <p:sp>
        <p:nvSpPr>
          <p:cNvPr id="2" name="Titre 1"/>
          <p:cNvSpPr>
            <a:spLocks noGrp="1"/>
          </p:cNvSpPr>
          <p:nvPr>
            <p:ph type="title" hasCustomPrompt="1"/>
          </p:nvPr>
        </p:nvSpPr>
        <p:spPr>
          <a:xfrm>
            <a:off x="539552" y="0"/>
            <a:ext cx="8229600" cy="1143000"/>
          </a:xfrm>
        </p:spPr>
        <p:txBody>
          <a:bodyPr/>
          <a:lstStyle/>
          <a:p>
            <a:r>
              <a:rPr lang="en-US" dirty="0"/>
              <a:t>Click to edit title style</a:t>
            </a:r>
            <a:endParaRPr lang="en-GB" dirty="0"/>
          </a:p>
        </p:txBody>
      </p:sp>
    </p:spTree>
    <p:extLst>
      <p:ext uri="{BB962C8B-B14F-4D97-AF65-F5344CB8AC3E}">
        <p14:creationId xmlns:p14="http://schemas.microsoft.com/office/powerpoint/2010/main" val="3222524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title page + name">
    <p:spTree>
      <p:nvGrpSpPr>
        <p:cNvPr id="1" name=""/>
        <p:cNvGrpSpPr/>
        <p:nvPr/>
      </p:nvGrpSpPr>
      <p:grpSpPr>
        <a:xfrm>
          <a:off x="0" y="0"/>
          <a:ext cx="0" cy="0"/>
          <a:chOff x="0" y="0"/>
          <a:chExt cx="0" cy="0"/>
        </a:xfrm>
      </p:grpSpPr>
      <p:sp>
        <p:nvSpPr>
          <p:cNvPr id="3" name="Espace réservé du texte 2"/>
          <p:cNvSpPr>
            <a:spLocks noGrp="1"/>
          </p:cNvSpPr>
          <p:nvPr>
            <p:ph type="body" sz="quarter" idx="10" hasCustomPrompt="1"/>
          </p:nvPr>
        </p:nvSpPr>
        <p:spPr>
          <a:xfrm>
            <a:off x="933578" y="4725144"/>
            <a:ext cx="7272337" cy="216000"/>
          </a:xfrm>
          <a:prstGeom prst="rect">
            <a:avLst/>
          </a:prstGeom>
        </p:spPr>
        <p:txBody>
          <a:bodyPr tIns="0">
            <a:noAutofit/>
          </a:bodyPr>
          <a:lstStyle>
            <a:lvl1pPr marL="0" indent="0" algn="l">
              <a:buFont typeface="Arial" panose="020B0604020202020204" pitchFamily="34" charset="0"/>
              <a:buNone/>
              <a:defRPr sz="2000" b="1">
                <a:solidFill>
                  <a:schemeClr val="tx1"/>
                </a:solidFill>
              </a:defRPr>
            </a:lvl1pPr>
            <a:lvl2pPr marL="457200" indent="0">
              <a:buNone/>
              <a:defRPr sz="1400" b="0">
                <a:solidFill>
                  <a:schemeClr val="tx1">
                    <a:lumMod val="65000"/>
                    <a:lumOff val="35000"/>
                  </a:schemeClr>
                </a:solidFill>
              </a:defRPr>
            </a:lvl2pPr>
            <a:lvl3pPr marL="914400" indent="0">
              <a:buNone/>
              <a:defRPr sz="1400" b="0">
                <a:solidFill>
                  <a:schemeClr val="tx1">
                    <a:lumMod val="65000"/>
                    <a:lumOff val="35000"/>
                  </a:schemeClr>
                </a:solidFill>
              </a:defRPr>
            </a:lvl3pPr>
            <a:lvl4pPr marL="1371600" indent="0">
              <a:buNone/>
              <a:defRPr sz="1400" b="0">
                <a:solidFill>
                  <a:schemeClr val="tx1">
                    <a:lumMod val="65000"/>
                    <a:lumOff val="35000"/>
                  </a:schemeClr>
                </a:solidFill>
              </a:defRPr>
            </a:lvl4pPr>
            <a:lvl5pPr marL="1828800" indent="0">
              <a:buNone/>
              <a:defRPr sz="1400" b="0">
                <a:solidFill>
                  <a:schemeClr val="tx1">
                    <a:lumMod val="65000"/>
                    <a:lumOff val="35000"/>
                  </a:schemeClr>
                </a:solidFill>
              </a:defRPr>
            </a:lvl5pPr>
          </a:lstStyle>
          <a:p>
            <a:pPr lvl="0"/>
            <a:r>
              <a:rPr lang="fr-FR" dirty="0"/>
              <a:t>Name, </a:t>
            </a:r>
            <a:r>
              <a:rPr lang="en-GB" dirty="0"/>
              <a:t>person</a:t>
            </a:r>
          </a:p>
        </p:txBody>
      </p:sp>
      <p:sp>
        <p:nvSpPr>
          <p:cNvPr id="16" name="Espace réservé du texte 2"/>
          <p:cNvSpPr>
            <a:spLocks noGrp="1"/>
          </p:cNvSpPr>
          <p:nvPr>
            <p:ph type="body" sz="quarter" idx="11" hasCustomPrompt="1"/>
          </p:nvPr>
        </p:nvSpPr>
        <p:spPr>
          <a:xfrm>
            <a:off x="933578" y="5157216"/>
            <a:ext cx="7272337" cy="216000"/>
          </a:xfrm>
          <a:prstGeom prst="rect">
            <a:avLst/>
          </a:prstGeom>
        </p:spPr>
        <p:txBody>
          <a:bodyPr tIns="0">
            <a:noAutofit/>
          </a:bodyPr>
          <a:lstStyle>
            <a:lvl1pPr marL="0" indent="0" algn="l">
              <a:buFont typeface="Arial" panose="020B0604020202020204" pitchFamily="34" charset="0"/>
              <a:buNone/>
              <a:defRPr sz="2000" b="0">
                <a:solidFill>
                  <a:schemeClr val="tx1"/>
                </a:solidFill>
              </a:defRPr>
            </a:lvl1pPr>
            <a:lvl2pPr marL="457200" indent="0">
              <a:buNone/>
              <a:defRPr sz="1400" b="0">
                <a:solidFill>
                  <a:schemeClr val="tx1">
                    <a:lumMod val="65000"/>
                    <a:lumOff val="35000"/>
                  </a:schemeClr>
                </a:solidFill>
              </a:defRPr>
            </a:lvl2pPr>
            <a:lvl3pPr marL="914400" indent="0">
              <a:buNone/>
              <a:defRPr sz="1400" b="0">
                <a:solidFill>
                  <a:schemeClr val="tx1">
                    <a:lumMod val="65000"/>
                    <a:lumOff val="35000"/>
                  </a:schemeClr>
                </a:solidFill>
              </a:defRPr>
            </a:lvl3pPr>
            <a:lvl4pPr marL="1371600" indent="0">
              <a:buNone/>
              <a:defRPr sz="1400" b="0">
                <a:solidFill>
                  <a:schemeClr val="tx1">
                    <a:lumMod val="65000"/>
                    <a:lumOff val="35000"/>
                  </a:schemeClr>
                </a:solidFill>
              </a:defRPr>
            </a:lvl4pPr>
            <a:lvl5pPr marL="1828800" indent="0">
              <a:buNone/>
              <a:defRPr sz="1400" b="0">
                <a:solidFill>
                  <a:schemeClr val="tx1">
                    <a:lumMod val="65000"/>
                    <a:lumOff val="35000"/>
                  </a:schemeClr>
                </a:solidFill>
              </a:defRPr>
            </a:lvl5pPr>
          </a:lstStyle>
          <a:p>
            <a:pPr lvl="0"/>
            <a:r>
              <a:rPr lang="fr-FR" dirty="0"/>
              <a:t>Position</a:t>
            </a:r>
            <a:endParaRPr lang="en-GB" dirty="0"/>
          </a:p>
        </p:txBody>
      </p:sp>
      <p:sp>
        <p:nvSpPr>
          <p:cNvPr id="18" name="Espace réservé du texte 2"/>
          <p:cNvSpPr>
            <a:spLocks noGrp="1"/>
          </p:cNvSpPr>
          <p:nvPr>
            <p:ph type="body" sz="quarter" idx="12" hasCustomPrompt="1"/>
          </p:nvPr>
        </p:nvSpPr>
        <p:spPr>
          <a:xfrm>
            <a:off x="933578" y="5589264"/>
            <a:ext cx="7272337" cy="216000"/>
          </a:xfrm>
          <a:prstGeom prst="rect">
            <a:avLst/>
          </a:prstGeom>
        </p:spPr>
        <p:txBody>
          <a:bodyPr tIns="0">
            <a:noAutofit/>
          </a:bodyPr>
          <a:lstStyle>
            <a:lvl1pPr marL="0" indent="0" algn="l">
              <a:buFont typeface="Arial" panose="020B0604020202020204" pitchFamily="34" charset="0"/>
              <a:buNone/>
              <a:defRPr sz="2000" b="0">
                <a:solidFill>
                  <a:schemeClr val="tx1"/>
                </a:solidFill>
              </a:defRPr>
            </a:lvl1pPr>
            <a:lvl2pPr marL="457200" indent="0">
              <a:buNone/>
              <a:defRPr sz="1400" b="0">
                <a:solidFill>
                  <a:schemeClr val="tx1">
                    <a:lumMod val="65000"/>
                    <a:lumOff val="35000"/>
                  </a:schemeClr>
                </a:solidFill>
              </a:defRPr>
            </a:lvl2pPr>
            <a:lvl3pPr marL="914400" indent="0">
              <a:buNone/>
              <a:defRPr sz="1400" b="0">
                <a:solidFill>
                  <a:schemeClr val="tx1">
                    <a:lumMod val="65000"/>
                    <a:lumOff val="35000"/>
                  </a:schemeClr>
                </a:solidFill>
              </a:defRPr>
            </a:lvl3pPr>
            <a:lvl4pPr marL="1371600" indent="0">
              <a:buNone/>
              <a:defRPr sz="1400" b="0">
                <a:solidFill>
                  <a:schemeClr val="tx1">
                    <a:lumMod val="65000"/>
                    <a:lumOff val="35000"/>
                  </a:schemeClr>
                </a:solidFill>
              </a:defRPr>
            </a:lvl4pPr>
            <a:lvl5pPr marL="1828800" indent="0">
              <a:buNone/>
              <a:defRPr sz="1400" b="0">
                <a:solidFill>
                  <a:schemeClr val="tx1">
                    <a:lumMod val="65000"/>
                    <a:lumOff val="35000"/>
                  </a:schemeClr>
                </a:solidFill>
              </a:defRPr>
            </a:lvl5pPr>
          </a:lstStyle>
          <a:p>
            <a:pPr lvl="0"/>
            <a:r>
              <a:rPr lang="fr-FR" dirty="0"/>
              <a:t>Institution</a:t>
            </a:r>
            <a:endParaRPr lang="en-GB" dirty="0"/>
          </a:p>
        </p:txBody>
      </p:sp>
      <p:sp>
        <p:nvSpPr>
          <p:cNvPr id="20" name="Titre 1"/>
          <p:cNvSpPr>
            <a:spLocks noGrp="1"/>
          </p:cNvSpPr>
          <p:nvPr>
            <p:ph type="ctrTitle"/>
          </p:nvPr>
        </p:nvSpPr>
        <p:spPr>
          <a:xfrm>
            <a:off x="685800" y="3501008"/>
            <a:ext cx="7772400" cy="794519"/>
          </a:xfrm>
          <a:prstGeom prst="rect">
            <a:avLst/>
          </a:prstGeom>
        </p:spPr>
        <p:txBody>
          <a:bodyPr>
            <a:normAutofit/>
          </a:bodyPr>
          <a:lstStyle>
            <a:lvl1pPr>
              <a:defRPr sz="4400">
                <a:solidFill>
                  <a:schemeClr val="tx2"/>
                </a:solidFill>
              </a:defRPr>
            </a:lvl1pPr>
          </a:lstStyle>
          <a:p>
            <a:r>
              <a:rPr lang="es-ES"/>
              <a:t>Haga clic para modificar el estilo de título del patrón</a:t>
            </a:r>
            <a:endParaRPr lang="en-GB" dirty="0"/>
          </a:p>
        </p:txBody>
      </p:sp>
      <p:sp>
        <p:nvSpPr>
          <p:cNvPr id="7" name="Espace réservé du texte 6"/>
          <p:cNvSpPr>
            <a:spLocks noGrp="1"/>
          </p:cNvSpPr>
          <p:nvPr>
            <p:ph type="body" sz="quarter" idx="14" hasCustomPrompt="1"/>
          </p:nvPr>
        </p:nvSpPr>
        <p:spPr>
          <a:xfrm>
            <a:off x="971600" y="6309320"/>
            <a:ext cx="7415683" cy="387424"/>
          </a:xfrm>
          <a:prstGeom prst="rect">
            <a:avLst/>
          </a:prstGeom>
        </p:spPr>
        <p:txBody>
          <a:bodyPr>
            <a:normAutofit/>
          </a:bodyPr>
          <a:lstStyle>
            <a:lvl1pPr algn="r">
              <a:defRPr sz="1800" b="0">
                <a:solidFill>
                  <a:schemeClr val="bg1">
                    <a:lumMod val="50000"/>
                  </a:schemeClr>
                </a:solidFill>
              </a:defRPr>
            </a:lvl1pPr>
          </a:lstStyle>
          <a:p>
            <a:pPr lvl="0"/>
            <a:r>
              <a:rPr lang="fr-FR" dirty="0"/>
              <a:t>Venue</a:t>
            </a:r>
            <a:r>
              <a:rPr lang="en-GB" b="0" dirty="0">
                <a:solidFill>
                  <a:schemeClr val="bg1">
                    <a:lumMod val="50000"/>
                  </a:schemeClr>
                </a:solidFill>
                <a:sym typeface="Webdings" panose="05030102010509060703" pitchFamily="18" charset="2"/>
              </a:rPr>
              <a:t> </a:t>
            </a:r>
            <a:r>
              <a:rPr lang="fr-FR" dirty="0"/>
              <a:t> date</a:t>
            </a:r>
            <a:endParaRPr lang="en-GB" dirty="0"/>
          </a:p>
        </p:txBody>
      </p:sp>
    </p:spTree>
    <p:extLst>
      <p:ext uri="{BB962C8B-B14F-4D97-AF65-F5344CB8AC3E}">
        <p14:creationId xmlns:p14="http://schemas.microsoft.com/office/powerpoint/2010/main" val="3451343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SIC Thank you page">
    <p:spTree>
      <p:nvGrpSpPr>
        <p:cNvPr id="1" name=""/>
        <p:cNvGrpSpPr/>
        <p:nvPr/>
      </p:nvGrpSpPr>
      <p:grpSpPr>
        <a:xfrm>
          <a:off x="0" y="0"/>
          <a:ext cx="0" cy="0"/>
          <a:chOff x="0" y="0"/>
          <a:chExt cx="0" cy="0"/>
        </a:xfrm>
      </p:grpSpPr>
      <p:sp>
        <p:nvSpPr>
          <p:cNvPr id="9" name="Titre 1"/>
          <p:cNvSpPr>
            <a:spLocks noGrp="1"/>
          </p:cNvSpPr>
          <p:nvPr>
            <p:ph type="ctrTitle" hasCustomPrompt="1"/>
          </p:nvPr>
        </p:nvSpPr>
        <p:spPr>
          <a:xfrm>
            <a:off x="685800" y="3344385"/>
            <a:ext cx="7772400" cy="794519"/>
          </a:xfrm>
          <a:prstGeom prst="rect">
            <a:avLst/>
          </a:prstGeom>
        </p:spPr>
        <p:txBody>
          <a:bodyPr>
            <a:normAutofit/>
          </a:bodyPr>
          <a:lstStyle>
            <a:lvl1pPr>
              <a:defRPr sz="4400">
                <a:solidFill>
                  <a:schemeClr val="tx2"/>
                </a:solidFill>
              </a:defRPr>
            </a:lvl1pPr>
          </a:lstStyle>
          <a:p>
            <a:r>
              <a:rPr lang="fr-FR" dirty="0" err="1"/>
              <a:t>Thank</a:t>
            </a:r>
            <a:r>
              <a:rPr lang="fr-FR" dirty="0"/>
              <a:t> </a:t>
            </a:r>
            <a:r>
              <a:rPr lang="fr-FR" dirty="0" err="1"/>
              <a:t>you</a:t>
            </a:r>
            <a:r>
              <a:rPr lang="fr-FR" dirty="0"/>
              <a:t>!</a:t>
            </a:r>
            <a:endParaRPr lang="en-GB" dirty="0"/>
          </a:p>
        </p:txBody>
      </p:sp>
      <p:sp>
        <p:nvSpPr>
          <p:cNvPr id="10" name="Sous-titre 2"/>
          <p:cNvSpPr>
            <a:spLocks noGrp="1"/>
          </p:cNvSpPr>
          <p:nvPr>
            <p:ph type="subTitle" idx="1" hasCustomPrompt="1"/>
          </p:nvPr>
        </p:nvSpPr>
        <p:spPr>
          <a:xfrm>
            <a:off x="467544" y="6165304"/>
            <a:ext cx="4104456" cy="432048"/>
          </a:xfrm>
          <a:prstGeom prst="rect">
            <a:avLst/>
          </a:prstGeom>
        </p:spPr>
        <p:txBody>
          <a:bodyPr>
            <a:normAutofit/>
          </a:bodyPr>
          <a:lstStyle>
            <a:lvl1pPr marL="0" indent="0" algn="l">
              <a:buNone/>
              <a:defRPr sz="1600" i="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www.interregeurope.eu/projectacronym</a:t>
            </a:r>
            <a:endParaRPr lang="en-GB" dirty="0"/>
          </a:p>
        </p:txBody>
      </p:sp>
      <p:sp>
        <p:nvSpPr>
          <p:cNvPr id="14" name="Sous-titre 2"/>
          <p:cNvSpPr txBox="1">
            <a:spLocks/>
          </p:cNvSpPr>
          <p:nvPr userDrawn="1"/>
        </p:nvSpPr>
        <p:spPr>
          <a:xfrm>
            <a:off x="5724128" y="6165304"/>
            <a:ext cx="2952328" cy="432048"/>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2000" b="1" kern="1200">
                <a:solidFill>
                  <a:schemeClr val="tx1">
                    <a:lumMod val="65000"/>
                    <a:lumOff val="3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fr-FR" sz="1600" i="1" dirty="0"/>
              <a:t>SCALE UP Media</a:t>
            </a:r>
            <a:endParaRPr lang="en-GB" sz="1600" i="1" dirty="0"/>
          </a:p>
        </p:txBody>
      </p:sp>
      <p:pic>
        <p:nvPicPr>
          <p:cNvPr id="17" name="Image 16"/>
          <p:cNvPicPr/>
          <p:nvPr userDrawn="1"/>
        </p:nvPicPr>
        <p:blipFill>
          <a:blip r:embed="rId2" cstate="print">
            <a:extLst>
              <a:ext uri="{28A0092B-C50C-407E-A947-70E740481C1C}">
                <a14:useLocalDpi xmlns:a14="http://schemas.microsoft.com/office/drawing/2010/main" val="0"/>
              </a:ext>
            </a:extLst>
          </a:blip>
          <a:stretch>
            <a:fillRect/>
          </a:stretch>
        </p:blipFill>
        <p:spPr>
          <a:xfrm>
            <a:off x="5508104" y="6165304"/>
            <a:ext cx="1312080" cy="345669"/>
          </a:xfrm>
          <a:prstGeom prst="rect">
            <a:avLst/>
          </a:prstGeom>
        </p:spPr>
      </p:pic>
    </p:spTree>
    <p:extLst>
      <p:ext uri="{BB962C8B-B14F-4D97-AF65-F5344CB8AC3E}">
        <p14:creationId xmlns:p14="http://schemas.microsoft.com/office/powerpoint/2010/main" val="2004749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title pag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501008"/>
            <a:ext cx="7772400" cy="794519"/>
          </a:xfrm>
          <a:prstGeom prst="rect">
            <a:avLst/>
          </a:prstGeom>
        </p:spPr>
        <p:txBody>
          <a:bodyPr>
            <a:normAutofit/>
          </a:bodyPr>
          <a:lstStyle>
            <a:lvl1pPr>
              <a:defRPr sz="4400">
                <a:solidFill>
                  <a:schemeClr val="tx2"/>
                </a:solidFill>
              </a:defRPr>
            </a:lvl1pPr>
          </a:lstStyle>
          <a:p>
            <a:r>
              <a:rPr lang="es-ES"/>
              <a:t>Haga clic para modificar el estilo de título del patrón</a:t>
            </a:r>
            <a:endParaRPr lang="en-GB" dirty="0"/>
          </a:p>
        </p:txBody>
      </p:sp>
    </p:spTree>
    <p:extLst>
      <p:ext uri="{BB962C8B-B14F-4D97-AF65-F5344CB8AC3E}">
        <p14:creationId xmlns:p14="http://schemas.microsoft.com/office/powerpoint/2010/main" val="3635794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CONTENT title pag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dirty="0"/>
              <a:t>Click to edit Master title style</a:t>
            </a:r>
            <a:endParaRPr lang="en-GB" dirty="0"/>
          </a:p>
        </p:txBody>
      </p:sp>
      <p:sp>
        <p:nvSpPr>
          <p:cNvPr id="3" name="Sous-titr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Edit </a:t>
            </a:r>
            <a:r>
              <a:rPr lang="fr-FR" dirty="0" err="1"/>
              <a:t>subtitle</a:t>
            </a:r>
            <a:r>
              <a:rPr lang="fr-FR" dirty="0"/>
              <a:t> styles du masque</a:t>
            </a:r>
            <a:endParaRPr lang="en-GB" dirty="0"/>
          </a:p>
        </p:txBody>
      </p:sp>
    </p:spTree>
    <p:extLst>
      <p:ext uri="{BB962C8B-B14F-4D97-AF65-F5344CB8AC3E}">
        <p14:creationId xmlns:p14="http://schemas.microsoft.com/office/powerpoint/2010/main" val="2611227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ext page ok">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432000"/>
            <a:ext cx="8229600" cy="562074"/>
          </a:xfrm>
        </p:spPr>
        <p:txBody>
          <a:bodyPr/>
          <a:lstStyle/>
          <a:p>
            <a:r>
              <a:rPr lang="en-US" dirty="0"/>
              <a:t>Click to edit title style</a:t>
            </a:r>
            <a:endParaRPr lang="en-GB" dirty="0"/>
          </a:p>
        </p:txBody>
      </p:sp>
      <p:sp>
        <p:nvSpPr>
          <p:cNvPr id="5" name="Espace réservé du texte 4"/>
          <p:cNvSpPr>
            <a:spLocks noGrp="1"/>
          </p:cNvSpPr>
          <p:nvPr>
            <p:ph type="body" sz="quarter" idx="10"/>
          </p:nvPr>
        </p:nvSpPr>
        <p:spPr>
          <a:xfrm>
            <a:off x="457200" y="1368000"/>
            <a:ext cx="8207375" cy="5183187"/>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Tree>
    <p:extLst>
      <p:ext uri="{BB962C8B-B14F-4D97-AF65-F5344CB8AC3E}">
        <p14:creationId xmlns:p14="http://schemas.microsoft.com/office/powerpoint/2010/main" val="821407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897116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text 2 columns">
    <p:spTree>
      <p:nvGrpSpPr>
        <p:cNvPr id="1" name=""/>
        <p:cNvGrpSpPr/>
        <p:nvPr/>
      </p:nvGrpSpPr>
      <p:grpSpPr>
        <a:xfrm>
          <a:off x="0" y="0"/>
          <a:ext cx="0" cy="0"/>
          <a:chOff x="0" y="0"/>
          <a:chExt cx="0" cy="0"/>
        </a:xfrm>
      </p:grpSpPr>
      <p:sp>
        <p:nvSpPr>
          <p:cNvPr id="6" name="Titre 1"/>
          <p:cNvSpPr>
            <a:spLocks noGrp="1"/>
          </p:cNvSpPr>
          <p:nvPr>
            <p:ph type="title" hasCustomPrompt="1"/>
          </p:nvPr>
        </p:nvSpPr>
        <p:spPr>
          <a:xfrm>
            <a:off x="457200" y="432000"/>
            <a:ext cx="8229600" cy="562074"/>
          </a:xfrm>
        </p:spPr>
        <p:txBody>
          <a:bodyPr/>
          <a:lstStyle>
            <a:lvl1pPr>
              <a:defRPr baseline="0"/>
            </a:lvl1pPr>
          </a:lstStyle>
          <a:p>
            <a:r>
              <a:rPr lang="fr-FR" dirty="0"/>
              <a:t>Edit </a:t>
            </a:r>
            <a:r>
              <a:rPr lang="fr-FR" dirty="0" err="1"/>
              <a:t>title</a:t>
            </a:r>
            <a:r>
              <a:rPr lang="fr-FR" dirty="0"/>
              <a:t> style</a:t>
            </a:r>
            <a:endParaRPr lang="en-GB" dirty="0"/>
          </a:p>
        </p:txBody>
      </p:sp>
      <p:sp>
        <p:nvSpPr>
          <p:cNvPr id="4" name="Espace réservé du texte 3"/>
          <p:cNvSpPr>
            <a:spLocks noGrp="1"/>
          </p:cNvSpPr>
          <p:nvPr>
            <p:ph type="body" sz="quarter" idx="10"/>
          </p:nvPr>
        </p:nvSpPr>
        <p:spPr>
          <a:xfrm>
            <a:off x="457200" y="1368000"/>
            <a:ext cx="4103687" cy="5040000"/>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GB" dirty="0"/>
          </a:p>
        </p:txBody>
      </p:sp>
      <p:sp>
        <p:nvSpPr>
          <p:cNvPr id="9" name="Espace réservé du texte 8"/>
          <p:cNvSpPr>
            <a:spLocks noGrp="1"/>
          </p:cNvSpPr>
          <p:nvPr>
            <p:ph type="body" sz="quarter" idx="11"/>
          </p:nvPr>
        </p:nvSpPr>
        <p:spPr>
          <a:xfrm>
            <a:off x="4716016" y="1368000"/>
            <a:ext cx="4104000" cy="504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Tree>
    <p:extLst>
      <p:ext uri="{BB962C8B-B14F-4D97-AF65-F5344CB8AC3E}">
        <p14:creationId xmlns:p14="http://schemas.microsoft.com/office/powerpoint/2010/main" val="259792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TRANSITION pag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722313" y="4406900"/>
            <a:ext cx="7772400" cy="1362075"/>
          </a:xfrm>
        </p:spPr>
        <p:txBody>
          <a:bodyPr anchor="t"/>
          <a:lstStyle>
            <a:lvl1pPr algn="l">
              <a:defRPr sz="4000" b="1" cap="all"/>
            </a:lvl1pPr>
          </a:lstStyle>
          <a:p>
            <a:r>
              <a:rPr lang="en-US" dirty="0"/>
              <a:t>Click to edit title style</a:t>
            </a:r>
            <a:endParaRPr lang="en-GB" dirty="0"/>
          </a:p>
        </p:txBody>
      </p:sp>
      <p:sp>
        <p:nvSpPr>
          <p:cNvPr id="3" name="Espace réservé du texte 2"/>
          <p:cNvSpPr>
            <a:spLocks noGrp="1"/>
          </p:cNvSpPr>
          <p:nvPr>
            <p:ph type="body" idx="1"/>
          </p:nvPr>
        </p:nvSpPr>
        <p:spPr>
          <a:xfrm>
            <a:off x="722313" y="2906713"/>
            <a:ext cx="7772400" cy="1500187"/>
          </a:xfrm>
        </p:spPr>
        <p:txBody>
          <a:bodyPr anchor="b">
            <a:normAutofit/>
          </a:bodyPr>
          <a:lstStyle>
            <a:lvl1pPr marL="0" indent="0">
              <a:buNone/>
              <a:defRPr sz="2000" b="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Modifiez les styles du texte du masque</a:t>
            </a:r>
          </a:p>
        </p:txBody>
      </p:sp>
    </p:spTree>
    <p:extLst>
      <p:ext uri="{BB962C8B-B14F-4D97-AF65-F5344CB8AC3E}">
        <p14:creationId xmlns:p14="http://schemas.microsoft.com/office/powerpoint/2010/main" val="1203507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image" Target="../media/image2.png"/><Relationship Id="rId5" Type="http://schemas.openxmlformats.org/officeDocument/2006/relationships/slideLayout" Target="../slideLayouts/slideLayout9.xml"/><Relationship Id="rId10" Type="http://schemas.openxmlformats.org/officeDocument/2006/relationships/theme" Target="../theme/theme2.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12" name="Tableau 11"/>
          <p:cNvGraphicFramePr>
            <a:graphicFrameLocks noGrp="1"/>
          </p:cNvGraphicFramePr>
          <p:nvPr userDrawn="1">
            <p:extLst>
              <p:ext uri="{D42A27DB-BD31-4B8C-83A1-F6EECF244321}">
                <p14:modId xmlns:p14="http://schemas.microsoft.com/office/powerpoint/2010/main" val="603964473"/>
              </p:ext>
            </p:extLst>
          </p:nvPr>
        </p:nvGraphicFramePr>
        <p:xfrm>
          <a:off x="0" y="6807656"/>
          <a:ext cx="9144000" cy="36576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154816">
                <a:tc>
                  <a:txBody>
                    <a:bodyPr/>
                    <a:lstStyle/>
                    <a:p>
                      <a:endParaRPr lang="en-GB" sz="800" dirty="0">
                        <a:ln w="3175">
                          <a:solidFill>
                            <a:schemeClr val="accent1"/>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GB" dirty="0">
                        <a:ln w="3175">
                          <a:solidFill>
                            <a:schemeClr val="accent4"/>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CB8CF"/>
                    </a:solidFill>
                  </a:tcPr>
                </a:tc>
                <a:tc>
                  <a:txBody>
                    <a:bodyPr/>
                    <a:lstStyle/>
                    <a:p>
                      <a:endParaRPr lang="en-GB" dirty="0">
                        <a:ln w="3175">
                          <a:solidFill>
                            <a:schemeClr val="accent3"/>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59961"/>
                    </a:solidFill>
                  </a:tcPr>
                </a:tc>
                <a:tc>
                  <a:txBody>
                    <a:bodyPr/>
                    <a:lstStyle/>
                    <a:p>
                      <a:endParaRPr lang="en-GB" dirty="0">
                        <a:ln w="3175">
                          <a:solidFill>
                            <a:schemeClr val="accent2"/>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0"/>
                  </a:ext>
                </a:extLst>
              </a:tr>
            </a:tbl>
          </a:graphicData>
        </a:graphic>
      </p:graphicFrame>
      <p:pic>
        <p:nvPicPr>
          <p:cNvPr id="4" name="Image 4"/>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980728" y="1093028"/>
            <a:ext cx="6153683" cy="5648339"/>
          </a:xfrm>
          <a:prstGeom prst="rect">
            <a:avLst/>
          </a:prstGeom>
        </p:spPr>
      </p:pic>
      <p:pic>
        <p:nvPicPr>
          <p:cNvPr id="5" name="Imagen 4">
            <a:extLst>
              <a:ext uri="{FF2B5EF4-FFF2-40B4-BE49-F238E27FC236}">
                <a16:creationId xmlns:a16="http://schemas.microsoft.com/office/drawing/2014/main" id="{28917CE4-9E22-44A4-9D7D-1A9148C60A41}"/>
              </a:ext>
            </a:extLst>
          </p:cNvPr>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719961" y="0"/>
            <a:ext cx="3424039" cy="1296144"/>
          </a:xfrm>
          <a:prstGeom prst="rect">
            <a:avLst/>
          </a:prstGeom>
          <a:noFill/>
          <a:ln>
            <a:noFill/>
          </a:ln>
        </p:spPr>
      </p:pic>
    </p:spTree>
    <p:extLst>
      <p:ext uri="{BB962C8B-B14F-4D97-AF65-F5344CB8AC3E}">
        <p14:creationId xmlns:p14="http://schemas.microsoft.com/office/powerpoint/2010/main" val="2631177957"/>
      </p:ext>
    </p:extLst>
  </p:cSld>
  <p:clrMap bg1="lt1" tx1="dk1" bg2="lt2" tx2="dk2" accent1="accent1" accent2="accent2" accent3="accent3" accent4="accent4" accent5="accent5" accent6="accent6" hlink="hlink" folHlink="folHlink"/>
  <p:sldLayoutIdLst>
    <p:sldLayoutId id="2147483660" r:id="rId1"/>
    <p:sldLayoutId id="2147483685" r:id="rId2"/>
    <p:sldLayoutId id="2147483694" r:id="rId3"/>
    <p:sldLayoutId id="2147483683" r:id="rId4"/>
  </p:sldLayoutIdLst>
  <p:hf hdr="0" ftr="0" dt="0"/>
  <p:txStyles>
    <p:titleStyle>
      <a:lvl1pPr algn="ctr" defTabSz="914400" rtl="0" eaLnBrk="1" latinLnBrk="0" hangingPunct="1">
        <a:spcBef>
          <a:spcPct val="0"/>
        </a:spcBef>
        <a:buNone/>
        <a:defRPr sz="4000" kern="1200">
          <a:solidFill>
            <a:schemeClr val="tx2"/>
          </a:solidFill>
          <a:latin typeface="+mj-lt"/>
          <a:ea typeface="+mj-ea"/>
          <a:cs typeface="+mj-cs"/>
        </a:defRPr>
      </a:lvl1pPr>
    </p:titleStyle>
    <p:bodyStyle>
      <a:lvl1pPr marL="0" indent="0" algn="l" defTabSz="914400" rtl="0" eaLnBrk="1" latinLnBrk="0" hangingPunct="1">
        <a:spcBef>
          <a:spcPct val="20000"/>
        </a:spcBef>
        <a:buFont typeface="Arial" panose="020B0604020202020204" pitchFamily="34" charset="0"/>
        <a:buNone/>
        <a:defRPr sz="2400" b="1"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57200" y="1368000"/>
            <a:ext cx="8229600" cy="4525963"/>
          </a:xfrm>
          <a:prstGeom prst="rect">
            <a:avLst/>
          </a:prstGeom>
        </p:spPr>
        <p:txBody>
          <a:bodyPr vert="horz" lIns="91440" tIns="45720" rIns="91440" bIns="45720" rtlCol="0">
            <a:normAutofit/>
          </a:bodyPr>
          <a:lstStyle/>
          <a:p>
            <a:pPr lvl="0"/>
            <a:r>
              <a:rPr lang="fr-FR" dirty="0"/>
              <a:t>Edit </a:t>
            </a:r>
            <a:r>
              <a:rPr lang="fr-FR" dirty="0" err="1"/>
              <a:t>text</a:t>
            </a:r>
            <a:r>
              <a:rPr lang="fr-FR" dirty="0"/>
              <a:t> styles</a:t>
            </a:r>
          </a:p>
          <a:p>
            <a:pPr lvl="1"/>
            <a:r>
              <a:rPr lang="fr-FR" dirty="0"/>
              <a:t>Second </a:t>
            </a:r>
            <a:r>
              <a:rPr lang="fr-FR" dirty="0" err="1"/>
              <a:t>level</a:t>
            </a:r>
            <a:endParaRPr lang="fr-FR" dirty="0"/>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endParaRPr lang="fr-FR" dirty="0"/>
          </a:p>
        </p:txBody>
      </p:sp>
      <p:graphicFrame>
        <p:nvGraphicFramePr>
          <p:cNvPr id="9" name="Tableau 8"/>
          <p:cNvGraphicFramePr>
            <a:graphicFrameLocks noGrp="1"/>
          </p:cNvGraphicFramePr>
          <p:nvPr userDrawn="1">
            <p:extLst>
              <p:ext uri="{D42A27DB-BD31-4B8C-83A1-F6EECF244321}">
                <p14:modId xmlns:p14="http://schemas.microsoft.com/office/powerpoint/2010/main" val="662699871"/>
              </p:ext>
            </p:extLst>
          </p:nvPr>
        </p:nvGraphicFramePr>
        <p:xfrm>
          <a:off x="0" y="6807656"/>
          <a:ext cx="9144000" cy="36576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154816">
                <a:tc>
                  <a:txBody>
                    <a:bodyPr/>
                    <a:lstStyle/>
                    <a:p>
                      <a:endParaRPr lang="en-GB" sz="800" dirty="0">
                        <a:ln w="3175">
                          <a:solidFill>
                            <a:schemeClr val="accent1"/>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endParaRPr lang="en-GB" dirty="0">
                        <a:ln w="3175">
                          <a:solidFill>
                            <a:schemeClr val="accent4"/>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CB8CF"/>
                    </a:solidFill>
                  </a:tcPr>
                </a:tc>
                <a:tc>
                  <a:txBody>
                    <a:bodyPr/>
                    <a:lstStyle/>
                    <a:p>
                      <a:endParaRPr lang="en-GB" dirty="0">
                        <a:ln w="3175">
                          <a:solidFill>
                            <a:schemeClr val="accent3"/>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59961"/>
                    </a:solidFill>
                  </a:tcPr>
                </a:tc>
                <a:tc>
                  <a:txBody>
                    <a:bodyPr/>
                    <a:lstStyle/>
                    <a:p>
                      <a:endParaRPr lang="en-GB" dirty="0">
                        <a:ln w="3175">
                          <a:solidFill>
                            <a:schemeClr val="accent2"/>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0"/>
                  </a:ext>
                </a:extLst>
              </a:tr>
            </a:tbl>
          </a:graphicData>
        </a:graphic>
      </p:graphicFrame>
      <p:sp>
        <p:nvSpPr>
          <p:cNvPr id="2" name="Espace réservé du titre 1"/>
          <p:cNvSpPr>
            <a:spLocks noGrp="1"/>
          </p:cNvSpPr>
          <p:nvPr>
            <p:ph type="title"/>
          </p:nvPr>
        </p:nvSpPr>
        <p:spPr>
          <a:xfrm>
            <a:off x="468000" y="432000"/>
            <a:ext cx="8229600" cy="562074"/>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8" name="Espace réservé du texte 2"/>
          <p:cNvSpPr txBox="1">
            <a:spLocks/>
          </p:cNvSpPr>
          <p:nvPr userDrawn="1"/>
        </p:nvSpPr>
        <p:spPr>
          <a:xfrm>
            <a:off x="7236296" y="6528636"/>
            <a:ext cx="1800225" cy="284740"/>
          </a:xfrm>
          <a:prstGeom prst="rect">
            <a:avLst/>
          </a:prstGeom>
        </p:spPr>
        <p:txBody>
          <a:bodyPr/>
          <a:lstStyle>
            <a:lvl1pPr marL="0" indent="0" algn="r"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fld id="{8F4756C1-1FC7-4D71-B0D7-8887FC1017FC}" type="slidenum">
              <a:rPr lang="en-GB" smtClean="0"/>
              <a:pPr/>
              <a:t>‹Nº›</a:t>
            </a:fld>
            <a:endParaRPr lang="en-GB" dirty="0"/>
          </a:p>
        </p:txBody>
      </p:sp>
      <p:pic>
        <p:nvPicPr>
          <p:cNvPr id="11" name="Imagen 10">
            <a:extLst>
              <a:ext uri="{FF2B5EF4-FFF2-40B4-BE49-F238E27FC236}">
                <a16:creationId xmlns:a16="http://schemas.microsoft.com/office/drawing/2014/main" id="{17F930FB-D161-4217-B4CF-151E5BE6DF39}"/>
              </a:ext>
            </a:extLst>
          </p:cNvPr>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5903640" y="0"/>
            <a:ext cx="3240360" cy="1187240"/>
          </a:xfrm>
          <a:prstGeom prst="rect">
            <a:avLst/>
          </a:prstGeom>
          <a:noFill/>
          <a:ln>
            <a:noFill/>
          </a:ln>
        </p:spPr>
      </p:pic>
    </p:spTree>
    <p:extLst>
      <p:ext uri="{BB962C8B-B14F-4D97-AF65-F5344CB8AC3E}">
        <p14:creationId xmlns:p14="http://schemas.microsoft.com/office/powerpoint/2010/main" val="1877882519"/>
      </p:ext>
    </p:extLst>
  </p:cSld>
  <p:clrMap bg1="lt1" tx1="dk1" bg2="lt2" tx2="dk2" accent1="accent1" accent2="accent2" accent3="accent3" accent4="accent4" accent5="accent5" accent6="accent6" hlink="hlink" folHlink="folHlink"/>
  <p:sldLayoutIdLst>
    <p:sldLayoutId id="2147483668" r:id="rId1"/>
    <p:sldLayoutId id="2147483703" r:id="rId2"/>
    <p:sldLayoutId id="2147483704" r:id="rId3"/>
    <p:sldLayoutId id="2147483671" r:id="rId4"/>
    <p:sldLayoutId id="2147483670" r:id="rId5"/>
    <p:sldLayoutId id="2147483684" r:id="rId6"/>
    <p:sldLayoutId id="2147483675" r:id="rId7"/>
    <p:sldLayoutId id="2147483688" r:id="rId8"/>
    <p:sldLayoutId id="2147483676" r:id="rId9"/>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p:titleStyle>
    <p:bodyStyle>
      <a:lvl1pPr marL="0" indent="0" algn="l" defTabSz="914400" rtl="0" eaLnBrk="1" latinLnBrk="0" hangingPunct="1">
        <a:spcBef>
          <a:spcPct val="20000"/>
        </a:spcBef>
        <a:buFontTx/>
        <a:buNone/>
        <a:defRPr sz="2400" b="1" kern="1200">
          <a:solidFill>
            <a:schemeClr val="tx2"/>
          </a:solidFill>
          <a:latin typeface="+mn-lt"/>
          <a:ea typeface="+mn-ea"/>
          <a:cs typeface="+mn-cs"/>
        </a:defRPr>
      </a:lvl1pPr>
      <a:lvl2pPr marL="742950" indent="-285750" algn="l" defTabSz="914400" rtl="0" eaLnBrk="1" latinLnBrk="0" hangingPunct="1">
        <a:spcBef>
          <a:spcPct val="20000"/>
        </a:spcBef>
        <a:buFont typeface="Wingdings" panose="05000000000000000000" pitchFamily="2" charset="2"/>
        <a:buChar char="§"/>
        <a:defRPr sz="2400" b="0" kern="1200" baseline="0">
          <a:solidFill>
            <a:schemeClr val="tx1"/>
          </a:solidFill>
          <a:latin typeface="+mn-lt"/>
          <a:ea typeface="+mn-ea"/>
          <a:cs typeface="+mn-cs"/>
        </a:defRPr>
      </a:lvl2pPr>
      <a:lvl3pPr marL="914400" indent="0" algn="l" defTabSz="914400" rtl="0" eaLnBrk="1" latinLnBrk="0" hangingPunct="1">
        <a:spcBef>
          <a:spcPct val="20000"/>
        </a:spcBef>
        <a:buFontTx/>
        <a:buNone/>
        <a:defRPr sz="2400" kern="1200">
          <a:solidFill>
            <a:schemeClr val="tx1"/>
          </a:solidFill>
          <a:latin typeface="+mn-lt"/>
          <a:ea typeface="+mn-ea"/>
          <a:cs typeface="+mn-cs"/>
        </a:defRPr>
      </a:lvl3pPr>
      <a:lvl4pPr marL="1371600" indent="0" algn="l" defTabSz="914400" rtl="0" eaLnBrk="1" latinLnBrk="0" hangingPunct="1">
        <a:spcBef>
          <a:spcPct val="20000"/>
        </a:spcBef>
        <a:buFontTx/>
        <a:buNone/>
        <a:defRPr sz="2000" kern="1200">
          <a:solidFill>
            <a:schemeClr val="tx1">
              <a:lumMod val="65000"/>
              <a:lumOff val="35000"/>
            </a:schemeClr>
          </a:solidFill>
          <a:latin typeface="+mn-lt"/>
          <a:ea typeface="+mn-ea"/>
          <a:cs typeface="+mn-cs"/>
        </a:defRPr>
      </a:lvl4pPr>
      <a:lvl5pPr marL="1828800" indent="0" algn="l" defTabSz="914400" rtl="0" eaLnBrk="1" latinLnBrk="0" hangingPunct="1">
        <a:spcBef>
          <a:spcPct val="20000"/>
        </a:spcBef>
        <a:buFont typeface="Courier New" panose="02070309020205020404" pitchFamily="49" charset="0"/>
        <a:buNone/>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title style</a:t>
            </a:r>
            <a:endParaRPr lang="en-GB" noProof="0" dirty="0"/>
          </a:p>
        </p:txBody>
      </p:sp>
      <p:sp>
        <p:nvSpPr>
          <p:cNvPr id="7" name="Espace réservé du texte 2"/>
          <p:cNvSpPr txBox="1">
            <a:spLocks/>
          </p:cNvSpPr>
          <p:nvPr userDrawn="1"/>
        </p:nvSpPr>
        <p:spPr>
          <a:xfrm>
            <a:off x="7236296" y="6528636"/>
            <a:ext cx="1800225" cy="284740"/>
          </a:xfrm>
          <a:prstGeom prst="rect">
            <a:avLst/>
          </a:prstGeom>
        </p:spPr>
        <p:txBody>
          <a:bodyPr/>
          <a:lstStyle>
            <a:lvl1pPr marL="0" indent="0" algn="r" defTabSz="914400" rtl="0" eaLnBrk="1" latinLnBrk="0" hangingPunct="1">
              <a:spcBef>
                <a:spcPct val="20000"/>
              </a:spcBef>
              <a:buFont typeface="Arial" panose="020B0604020202020204" pitchFamily="34" charset="0"/>
              <a:buNone/>
              <a:defRPr sz="9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fld id="{8F4756C1-1FC7-4D71-B0D7-8887FC1017FC}" type="slidenum">
              <a:rPr lang="en-GB" smtClean="0"/>
              <a:pPr/>
              <a:t>‹Nº›</a:t>
            </a:fld>
            <a:endParaRPr lang="en-GB" dirty="0"/>
          </a:p>
        </p:txBody>
      </p:sp>
      <p:graphicFrame>
        <p:nvGraphicFramePr>
          <p:cNvPr id="8" name="Tableau 7"/>
          <p:cNvGraphicFramePr>
            <a:graphicFrameLocks noGrp="1"/>
          </p:cNvGraphicFramePr>
          <p:nvPr userDrawn="1">
            <p:extLst>
              <p:ext uri="{D42A27DB-BD31-4B8C-83A1-F6EECF244321}">
                <p14:modId xmlns:p14="http://schemas.microsoft.com/office/powerpoint/2010/main" val="3529917540"/>
              </p:ext>
            </p:extLst>
          </p:nvPr>
        </p:nvGraphicFramePr>
        <p:xfrm>
          <a:off x="0" y="6807656"/>
          <a:ext cx="9144000" cy="365760"/>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gridCol w="2286000">
                  <a:extLst>
                    <a:ext uri="{9D8B030D-6E8A-4147-A177-3AD203B41FA5}">
                      <a16:colId xmlns:a16="http://schemas.microsoft.com/office/drawing/2014/main" val="20003"/>
                    </a:ext>
                  </a:extLst>
                </a:gridCol>
              </a:tblGrid>
              <a:tr h="154816">
                <a:tc>
                  <a:txBody>
                    <a:bodyPr/>
                    <a:lstStyle/>
                    <a:p>
                      <a:endParaRPr lang="en-GB" sz="800" dirty="0">
                        <a:ln w="3175">
                          <a:solidFill>
                            <a:schemeClr val="accent1"/>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endParaRPr lang="en-GB" dirty="0">
                        <a:ln w="3175">
                          <a:solidFill>
                            <a:schemeClr val="accent4"/>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CB8CF"/>
                    </a:solidFill>
                  </a:tcPr>
                </a:tc>
                <a:tc>
                  <a:txBody>
                    <a:bodyPr/>
                    <a:lstStyle/>
                    <a:p>
                      <a:endParaRPr lang="en-GB" dirty="0">
                        <a:ln w="3175">
                          <a:solidFill>
                            <a:schemeClr val="accent3"/>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59961"/>
                    </a:solidFill>
                  </a:tcPr>
                </a:tc>
                <a:tc>
                  <a:txBody>
                    <a:bodyPr/>
                    <a:lstStyle/>
                    <a:p>
                      <a:endParaRPr lang="en-GB" dirty="0">
                        <a:ln w="3175">
                          <a:solidFill>
                            <a:schemeClr val="accent2"/>
                          </a:solidFill>
                        </a:l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545381297"/>
      </p:ext>
    </p:extLst>
  </p:cSld>
  <p:clrMap bg1="lt1" tx1="dk1" bg2="lt2" tx2="dk2" accent1="accent1" accent2="accent2" accent3="accent3" accent4="accent4" accent5="accent5" accent6="accent6" hlink="hlink" folHlink="folHlink"/>
  <p:sldLayoutIdLst>
    <p:sldLayoutId id="2147483692" r:id="rId1"/>
    <p:sldLayoutId id="2147483693" r:id="rId2"/>
  </p:sldLayoutIdLst>
  <p:txStyles>
    <p:titleStyle>
      <a:lvl1pPr algn="ctr" defTabSz="914400" rtl="0" eaLnBrk="1" latinLnBrk="0" hangingPunct="1">
        <a:spcBef>
          <a:spcPct val="0"/>
        </a:spcBef>
        <a:buNone/>
        <a:defRPr sz="4000" kern="1200">
          <a:solidFill>
            <a:schemeClr val="tx2"/>
          </a:solidFill>
          <a:latin typeface="+mj-lt"/>
          <a:ea typeface="+mj-ea"/>
          <a:cs typeface="+mj-cs"/>
        </a:defRPr>
      </a:lvl1pPr>
    </p:titleStyle>
    <p:bodyStyle>
      <a:lvl1pPr marL="0" marR="0" indent="0" algn="l" defTabSz="914400" rtl="0" eaLnBrk="1" fontAlgn="auto" latinLnBrk="0" hangingPunct="1">
        <a:lnSpc>
          <a:spcPct val="100000"/>
        </a:lnSpc>
        <a:spcBef>
          <a:spcPct val="20000"/>
        </a:spcBef>
        <a:spcAft>
          <a:spcPts val="0"/>
        </a:spcAft>
        <a:buClrTx/>
        <a:buSzTx/>
        <a:buFontTx/>
        <a:buNone/>
        <a:tabLst/>
        <a:defRPr sz="3200" kern="1200">
          <a:solidFill>
            <a:schemeClr val="tx1"/>
          </a:solidFill>
          <a:latin typeface="+mn-lt"/>
          <a:ea typeface="+mn-ea"/>
          <a:cs typeface="+mn-cs"/>
        </a:defRPr>
      </a:lvl1pPr>
      <a:lvl2pPr marL="742950" marR="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2800" kern="1200">
          <a:solidFill>
            <a:schemeClr val="tx1"/>
          </a:solidFill>
          <a:latin typeface="+mn-lt"/>
          <a:ea typeface="+mn-ea"/>
          <a:cs typeface="+mn-cs"/>
        </a:defRPr>
      </a:lvl2pPr>
      <a:lvl3pPr marL="1143000" marR="0"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2400" kern="1200">
          <a:solidFill>
            <a:schemeClr val="tx1"/>
          </a:solidFill>
          <a:latin typeface="+mn-lt"/>
          <a:ea typeface="+mn-ea"/>
          <a:cs typeface="+mn-cs"/>
        </a:defRPr>
      </a:lvl3pPr>
      <a:lvl4pPr marL="1600200" marR="0"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2000" kern="1200">
          <a:solidFill>
            <a:schemeClr val="tx1"/>
          </a:solidFill>
          <a:latin typeface="+mn-lt"/>
          <a:ea typeface="+mn-ea"/>
          <a:cs typeface="+mn-cs"/>
        </a:defRPr>
      </a:lvl4pPr>
      <a:lvl5pPr marL="2057400" marR="0" indent="-228600" algn="l" defTabSz="914400" rtl="0" eaLnBrk="1" fontAlgn="auto" latinLnBrk="0" hangingPunct="1">
        <a:lnSpc>
          <a:spcPct val="100000"/>
        </a:lnSpc>
        <a:spcBef>
          <a:spcPct val="20000"/>
        </a:spcBef>
        <a:spcAft>
          <a:spcPts val="0"/>
        </a:spcAft>
        <a:buClrTx/>
        <a:buSzTx/>
        <a:buFont typeface="Courier New" panose="02070309020205020404" pitchFamily="49" charset="0"/>
        <a:buChar char="o"/>
        <a:tabLst/>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7"/>
          <p:cNvSpPr>
            <a:spLocks noGrp="1"/>
          </p:cNvSpPr>
          <p:nvPr>
            <p:ph type="body" sz="quarter" idx="10"/>
          </p:nvPr>
        </p:nvSpPr>
        <p:spPr>
          <a:xfrm>
            <a:off x="933578" y="4725144"/>
            <a:ext cx="7272337" cy="216000"/>
          </a:xfrm>
        </p:spPr>
        <p:txBody>
          <a:bodyPr/>
          <a:lstStyle/>
          <a:p>
            <a:r>
              <a:rPr lang="en-GB" dirty="0"/>
              <a:t>Rafael Ataz</a:t>
            </a:r>
          </a:p>
        </p:txBody>
      </p:sp>
      <p:sp>
        <p:nvSpPr>
          <p:cNvPr id="9" name="Espace réservé du texte 8"/>
          <p:cNvSpPr>
            <a:spLocks noGrp="1"/>
          </p:cNvSpPr>
          <p:nvPr>
            <p:ph type="body" sz="quarter" idx="11"/>
          </p:nvPr>
        </p:nvSpPr>
        <p:spPr/>
        <p:txBody>
          <a:bodyPr/>
          <a:lstStyle/>
          <a:p>
            <a:r>
              <a:rPr lang="en-GB" dirty="0"/>
              <a:t>Jefe </a:t>
            </a:r>
            <a:r>
              <a:rPr lang="en-GB" dirty="0" err="1"/>
              <a:t>Departamento</a:t>
            </a:r>
            <a:r>
              <a:rPr lang="en-GB" dirty="0"/>
              <a:t> </a:t>
            </a:r>
            <a:r>
              <a:rPr lang="en-GB" dirty="0" err="1"/>
              <a:t>Iniciativas</a:t>
            </a:r>
            <a:r>
              <a:rPr lang="en-GB" dirty="0"/>
              <a:t> </a:t>
            </a:r>
            <a:r>
              <a:rPr lang="en-GB" dirty="0" err="1"/>
              <a:t>Europeas</a:t>
            </a:r>
            <a:r>
              <a:rPr lang="en-GB" dirty="0"/>
              <a:t> y </a:t>
            </a:r>
            <a:r>
              <a:rPr lang="en-GB" dirty="0" err="1"/>
              <a:t>Energías</a:t>
            </a:r>
            <a:endParaRPr lang="en-GB" dirty="0"/>
          </a:p>
        </p:txBody>
      </p:sp>
      <p:sp>
        <p:nvSpPr>
          <p:cNvPr id="2" name="Titre 1"/>
          <p:cNvSpPr>
            <a:spLocks noGrp="1"/>
          </p:cNvSpPr>
          <p:nvPr>
            <p:ph type="ctrTitle"/>
          </p:nvPr>
        </p:nvSpPr>
        <p:spPr>
          <a:xfrm>
            <a:off x="685800" y="3140968"/>
            <a:ext cx="7772400" cy="1368104"/>
          </a:xfrm>
        </p:spPr>
        <p:txBody>
          <a:bodyPr>
            <a:normAutofit fontScale="90000"/>
          </a:bodyPr>
          <a:lstStyle/>
          <a:p>
            <a:r>
              <a:rPr lang="fr-FR" dirty="0" err="1"/>
              <a:t>Overall</a:t>
            </a:r>
            <a:r>
              <a:rPr lang="fr-FR" dirty="0"/>
              <a:t> Project </a:t>
            </a:r>
            <a:r>
              <a:rPr lang="fr-FR" dirty="0" err="1"/>
              <a:t>Review</a:t>
            </a:r>
            <a:br>
              <a:rPr lang="fr-FR" dirty="0"/>
            </a:br>
            <a:r>
              <a:rPr lang="fr-FR" dirty="0"/>
              <a:t>Murcia, 24/07</a:t>
            </a:r>
            <a:br>
              <a:rPr lang="fr-FR" dirty="0"/>
            </a:br>
            <a:endParaRPr lang="fr-FR" dirty="0"/>
          </a:p>
        </p:txBody>
      </p:sp>
      <p:sp>
        <p:nvSpPr>
          <p:cNvPr id="5" name="Espace réservé du texte 4"/>
          <p:cNvSpPr>
            <a:spLocks noGrp="1"/>
          </p:cNvSpPr>
          <p:nvPr>
            <p:ph type="body" sz="quarter" idx="14"/>
          </p:nvPr>
        </p:nvSpPr>
        <p:spPr/>
        <p:txBody>
          <a:bodyPr/>
          <a:lstStyle/>
          <a:p>
            <a:r>
              <a:rPr lang="fr-FR" dirty="0"/>
              <a:t>24-25 July, 2019</a:t>
            </a:r>
            <a:r>
              <a:rPr lang="en-GB" dirty="0">
                <a:sym typeface="Webdings" panose="05030102010509060703" pitchFamily="18" charset="2"/>
              </a:rPr>
              <a:t></a:t>
            </a:r>
            <a:r>
              <a:rPr lang="fr-FR" dirty="0"/>
              <a:t>Kick off Meeting in Murcia</a:t>
            </a:r>
          </a:p>
        </p:txBody>
      </p:sp>
      <p:sp>
        <p:nvSpPr>
          <p:cNvPr id="7" name="CuadroTexto 6">
            <a:extLst>
              <a:ext uri="{FF2B5EF4-FFF2-40B4-BE49-F238E27FC236}">
                <a16:creationId xmlns:a16="http://schemas.microsoft.com/office/drawing/2014/main" id="{7A3EE76B-2860-485F-BEB2-AC02B8AD76C2}"/>
              </a:ext>
            </a:extLst>
          </p:cNvPr>
          <p:cNvSpPr txBox="1"/>
          <p:nvPr/>
        </p:nvSpPr>
        <p:spPr>
          <a:xfrm>
            <a:off x="5868144" y="1130841"/>
            <a:ext cx="2719014" cy="954107"/>
          </a:xfrm>
          <a:prstGeom prst="rect">
            <a:avLst/>
          </a:prstGeom>
          <a:noFill/>
        </p:spPr>
        <p:txBody>
          <a:bodyPr wrap="none" rtlCol="0">
            <a:spAutoFit/>
          </a:bodyPr>
          <a:lstStyle/>
          <a:p>
            <a:r>
              <a:rPr lang="es-ES" sz="4000" dirty="0">
                <a:solidFill>
                  <a:schemeClr val="tx2"/>
                </a:solidFill>
                <a:latin typeface="+mj-lt"/>
                <a:ea typeface="+mj-ea"/>
                <a:cs typeface="+mj-cs"/>
              </a:rPr>
              <a:t>SCALE UP</a:t>
            </a:r>
          </a:p>
          <a:p>
            <a:pPr algn="r"/>
            <a:r>
              <a:rPr lang="es-ES" sz="1600" dirty="0">
                <a:solidFill>
                  <a:schemeClr val="tx2"/>
                </a:solidFill>
                <a:latin typeface="+mj-lt"/>
                <a:ea typeface="+mj-ea"/>
                <a:cs typeface="+mj-cs"/>
              </a:rPr>
              <a:t>INTERREG EUROPE</a:t>
            </a:r>
          </a:p>
        </p:txBody>
      </p:sp>
      <p:sp>
        <p:nvSpPr>
          <p:cNvPr id="4" name="Marcador de texto 3">
            <a:extLst>
              <a:ext uri="{FF2B5EF4-FFF2-40B4-BE49-F238E27FC236}">
                <a16:creationId xmlns:a16="http://schemas.microsoft.com/office/drawing/2014/main" id="{300A1A75-2468-480F-A99C-A85893DF272E}"/>
              </a:ext>
            </a:extLst>
          </p:cNvPr>
          <p:cNvSpPr>
            <a:spLocks noGrp="1"/>
          </p:cNvSpPr>
          <p:nvPr>
            <p:ph type="body" sz="quarter" idx="12"/>
          </p:nvPr>
        </p:nvSpPr>
        <p:spPr/>
        <p:txBody>
          <a:bodyPr/>
          <a:lstStyle/>
          <a:p>
            <a:r>
              <a:rPr lang="es-ES" dirty="0"/>
              <a:t>INFO-Regional Development Agency of Murcia </a:t>
            </a:r>
            <a:r>
              <a:rPr lang="es-ES" dirty="0" err="1"/>
              <a:t>Region</a:t>
            </a:r>
            <a:endParaRPr lang="es-ES" dirty="0"/>
          </a:p>
        </p:txBody>
      </p:sp>
    </p:spTree>
    <p:extLst>
      <p:ext uri="{BB962C8B-B14F-4D97-AF65-F5344CB8AC3E}">
        <p14:creationId xmlns:p14="http://schemas.microsoft.com/office/powerpoint/2010/main" val="285219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2AC3B4-74D7-4AA9-A0AC-2102A0D14F7F}"/>
              </a:ext>
            </a:extLst>
          </p:cNvPr>
          <p:cNvSpPr>
            <a:spLocks noGrp="1"/>
          </p:cNvSpPr>
          <p:nvPr>
            <p:ph type="title"/>
          </p:nvPr>
        </p:nvSpPr>
        <p:spPr/>
        <p:txBody>
          <a:bodyPr/>
          <a:lstStyle/>
          <a:p>
            <a:r>
              <a:rPr lang="en-US" sz="3200" b="1" dirty="0"/>
              <a:t>Work Plan</a:t>
            </a:r>
            <a:br>
              <a:rPr lang="en-US" sz="3200" b="1" dirty="0"/>
            </a:br>
            <a:r>
              <a:rPr lang="en-US" sz="3200" b="1" dirty="0"/>
              <a:t>PHASE 1 “Interregional learning”</a:t>
            </a:r>
            <a:endParaRPr lang="es-ES" sz="3200" b="1" dirty="0"/>
          </a:p>
        </p:txBody>
      </p:sp>
      <p:sp>
        <p:nvSpPr>
          <p:cNvPr id="3" name="Marcador de texto 2">
            <a:extLst>
              <a:ext uri="{FF2B5EF4-FFF2-40B4-BE49-F238E27FC236}">
                <a16:creationId xmlns:a16="http://schemas.microsoft.com/office/drawing/2014/main" id="{56BF9C11-2188-42D5-8030-D140EF50264B}"/>
              </a:ext>
            </a:extLst>
          </p:cNvPr>
          <p:cNvSpPr>
            <a:spLocks noGrp="1"/>
          </p:cNvSpPr>
          <p:nvPr>
            <p:ph type="body" sz="quarter" idx="10"/>
          </p:nvPr>
        </p:nvSpPr>
        <p:spPr/>
        <p:txBody>
          <a:bodyPr>
            <a:normAutofit fontScale="92500" lnSpcReduction="20000"/>
          </a:bodyPr>
          <a:lstStyle/>
          <a:p>
            <a:r>
              <a:rPr lang="es-ES" dirty="0">
                <a:solidFill>
                  <a:schemeClr val="accent1"/>
                </a:solidFill>
              </a:rPr>
              <a:t>SEMESTER 4:  1/02/2021 – 31/07/2021</a:t>
            </a:r>
          </a:p>
          <a:p>
            <a:pPr marL="285750" indent="-285750">
              <a:buFont typeface="Wingdings" panose="05000000000000000000" pitchFamily="2" charset="2"/>
              <a:buChar char="§"/>
            </a:pPr>
            <a:r>
              <a:rPr lang="es-ES" dirty="0" err="1">
                <a:solidFill>
                  <a:schemeClr val="tx1"/>
                </a:solidFill>
              </a:rPr>
              <a:t>Design</a:t>
            </a:r>
            <a:r>
              <a:rPr lang="es-ES" dirty="0">
                <a:solidFill>
                  <a:schemeClr val="tx1"/>
                </a:solidFill>
              </a:rPr>
              <a:t> of </a:t>
            </a:r>
            <a:r>
              <a:rPr lang="es-ES" dirty="0" err="1">
                <a:solidFill>
                  <a:schemeClr val="tx1"/>
                </a:solidFill>
              </a:rPr>
              <a:t>the</a:t>
            </a:r>
            <a:r>
              <a:rPr lang="es-ES" dirty="0">
                <a:solidFill>
                  <a:schemeClr val="tx1"/>
                </a:solidFill>
              </a:rPr>
              <a:t> 6 Regional </a:t>
            </a:r>
            <a:r>
              <a:rPr lang="es-ES" dirty="0" err="1">
                <a:solidFill>
                  <a:schemeClr val="tx1"/>
                </a:solidFill>
              </a:rPr>
              <a:t>Action</a:t>
            </a:r>
            <a:r>
              <a:rPr lang="es-ES" dirty="0">
                <a:solidFill>
                  <a:schemeClr val="tx1"/>
                </a:solidFill>
              </a:rPr>
              <a:t> </a:t>
            </a:r>
            <a:r>
              <a:rPr lang="es-ES" dirty="0" err="1">
                <a:solidFill>
                  <a:schemeClr val="tx1"/>
                </a:solidFill>
              </a:rPr>
              <a:t>Plans</a:t>
            </a:r>
            <a:endParaRPr lang="es-ES" dirty="0">
              <a:solidFill>
                <a:schemeClr val="tx1"/>
              </a:solidFill>
            </a:endParaRPr>
          </a:p>
          <a:p>
            <a:endParaRPr lang="es-ES" dirty="0">
              <a:solidFill>
                <a:schemeClr val="tx1"/>
              </a:solidFill>
            </a:endParaRPr>
          </a:p>
          <a:p>
            <a:pPr marL="285750" indent="-285750">
              <a:buFont typeface="Wingdings" panose="05000000000000000000" pitchFamily="2" charset="2"/>
              <a:buChar char="§"/>
            </a:pPr>
            <a:r>
              <a:rPr lang="es-ES" dirty="0">
                <a:solidFill>
                  <a:srgbClr val="92D050"/>
                </a:solidFill>
              </a:rPr>
              <a:t>MAIN OUTPUTS</a:t>
            </a:r>
          </a:p>
          <a:p>
            <a:pPr marL="342900" indent="-342900">
              <a:buFont typeface="Wingdings" panose="05000000000000000000" pitchFamily="2" charset="2"/>
              <a:buChar char="ü"/>
            </a:pPr>
            <a:r>
              <a:rPr lang="en-US" b="0" dirty="0">
                <a:solidFill>
                  <a:schemeClr val="tx1"/>
                </a:solidFill>
              </a:rPr>
              <a:t>1 Joint analysis of the Action Plans;</a:t>
            </a:r>
          </a:p>
          <a:p>
            <a:pPr marL="342900" indent="-342900">
              <a:buFont typeface="Wingdings" panose="05000000000000000000" pitchFamily="2" charset="2"/>
              <a:buChar char="ü"/>
            </a:pPr>
            <a:r>
              <a:rPr lang="en-US" b="0" dirty="0">
                <a:solidFill>
                  <a:schemeClr val="tx1"/>
                </a:solidFill>
              </a:rPr>
              <a:t>6 Actions Plans designed;</a:t>
            </a:r>
          </a:p>
          <a:p>
            <a:pPr marL="342900" indent="-342900">
              <a:buFont typeface="Wingdings" panose="05000000000000000000" pitchFamily="2" charset="2"/>
              <a:buChar char="ü"/>
            </a:pPr>
            <a:r>
              <a:rPr lang="en-US" b="0" dirty="0">
                <a:solidFill>
                  <a:schemeClr val="tx1"/>
                </a:solidFill>
              </a:rPr>
              <a:t>6 Actions Plans Local dissemination Events;</a:t>
            </a:r>
          </a:p>
          <a:p>
            <a:pPr marL="342900" indent="-342900">
              <a:buFont typeface="Wingdings" panose="05000000000000000000" pitchFamily="2" charset="2"/>
              <a:buChar char="ü"/>
            </a:pPr>
            <a:r>
              <a:rPr lang="en-US" b="0" dirty="0">
                <a:solidFill>
                  <a:schemeClr val="tx1"/>
                </a:solidFill>
              </a:rPr>
              <a:t>1 Risk Assessment Plan; </a:t>
            </a:r>
          </a:p>
          <a:p>
            <a:pPr marL="342900" indent="-342900">
              <a:buFont typeface="Wingdings" panose="05000000000000000000" pitchFamily="2" charset="2"/>
              <a:buChar char="ü"/>
            </a:pPr>
            <a:r>
              <a:rPr lang="en-US" b="0" dirty="0">
                <a:solidFill>
                  <a:schemeClr val="tx1"/>
                </a:solidFill>
              </a:rPr>
              <a:t>1 Press conference + 7 Media appearance;</a:t>
            </a:r>
          </a:p>
          <a:p>
            <a:pPr marL="342900" indent="-342900">
              <a:buFont typeface="Wingdings" panose="05000000000000000000" pitchFamily="2" charset="2"/>
              <a:buChar char="ü"/>
            </a:pPr>
            <a:r>
              <a:rPr lang="en-US" b="0" dirty="0">
                <a:solidFill>
                  <a:schemeClr val="tx1"/>
                </a:solidFill>
              </a:rPr>
              <a:t>4th SCALE UP e-newsletter; </a:t>
            </a:r>
          </a:p>
          <a:p>
            <a:pPr marL="342900" indent="-342900">
              <a:buFont typeface="Wingdings" panose="05000000000000000000" pitchFamily="2" charset="2"/>
              <a:buChar char="ü"/>
            </a:pPr>
            <a:r>
              <a:rPr lang="en-US" b="0" dirty="0">
                <a:solidFill>
                  <a:schemeClr val="tx1"/>
                </a:solidFill>
              </a:rPr>
              <a:t>5th Project meeting organized together with Co-creation Seminar and Final Conference in Brussels;</a:t>
            </a:r>
          </a:p>
          <a:p>
            <a:pPr marL="342900" indent="-342900">
              <a:buFont typeface="Wingdings" panose="05000000000000000000" pitchFamily="2" charset="2"/>
              <a:buChar char="ü"/>
            </a:pPr>
            <a:r>
              <a:rPr lang="en-US" b="0" dirty="0">
                <a:solidFill>
                  <a:schemeClr val="tx1"/>
                </a:solidFill>
              </a:rPr>
              <a:t>3rd Progress Report;</a:t>
            </a:r>
          </a:p>
          <a:p>
            <a:pPr marL="342900" indent="-342900">
              <a:buFont typeface="Wingdings" panose="05000000000000000000" pitchFamily="2" charset="2"/>
              <a:buChar char="ü"/>
            </a:pPr>
            <a:r>
              <a:rPr lang="en-US" b="0" dirty="0">
                <a:solidFill>
                  <a:schemeClr val="tx1"/>
                </a:solidFill>
              </a:rPr>
              <a:t>1 Stakeholder Action Groups meeting per region; </a:t>
            </a:r>
          </a:p>
          <a:p>
            <a:pPr marL="342900" indent="-342900">
              <a:buFont typeface="Wingdings" panose="05000000000000000000" pitchFamily="2" charset="2"/>
              <a:buChar char="ü"/>
            </a:pPr>
            <a:r>
              <a:rPr lang="en-US" b="0" dirty="0">
                <a:solidFill>
                  <a:schemeClr val="tx1"/>
                </a:solidFill>
              </a:rPr>
              <a:t>1 internal meeting per partner institution.</a:t>
            </a:r>
            <a:endParaRPr lang="es-ES" dirty="0"/>
          </a:p>
        </p:txBody>
      </p:sp>
    </p:spTree>
    <p:extLst>
      <p:ext uri="{BB962C8B-B14F-4D97-AF65-F5344CB8AC3E}">
        <p14:creationId xmlns:p14="http://schemas.microsoft.com/office/powerpoint/2010/main" val="479490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B4CD0A-29F9-434B-A081-61FD610DAB5E}"/>
              </a:ext>
            </a:extLst>
          </p:cNvPr>
          <p:cNvSpPr>
            <a:spLocks noGrp="1"/>
          </p:cNvSpPr>
          <p:nvPr>
            <p:ph type="title"/>
          </p:nvPr>
        </p:nvSpPr>
        <p:spPr/>
        <p:txBody>
          <a:bodyPr/>
          <a:lstStyle/>
          <a:p>
            <a:r>
              <a:rPr lang="en-US" b="1" dirty="0"/>
              <a:t>Work Plan - PHASE 2</a:t>
            </a:r>
            <a:endParaRPr lang="es-ES" b="1" dirty="0"/>
          </a:p>
        </p:txBody>
      </p:sp>
      <p:sp>
        <p:nvSpPr>
          <p:cNvPr id="3" name="Marcador de texto 2">
            <a:extLst>
              <a:ext uri="{FF2B5EF4-FFF2-40B4-BE49-F238E27FC236}">
                <a16:creationId xmlns:a16="http://schemas.microsoft.com/office/drawing/2014/main" id="{2657736D-3CB1-4A62-B125-3C3CF71D9D8C}"/>
              </a:ext>
            </a:extLst>
          </p:cNvPr>
          <p:cNvSpPr>
            <a:spLocks noGrp="1"/>
          </p:cNvSpPr>
          <p:nvPr>
            <p:ph type="body" sz="quarter" idx="10"/>
          </p:nvPr>
        </p:nvSpPr>
        <p:spPr/>
        <p:txBody>
          <a:bodyPr>
            <a:normAutofit fontScale="85000" lnSpcReduction="20000"/>
          </a:bodyPr>
          <a:lstStyle/>
          <a:p>
            <a:r>
              <a:rPr lang="es-ES" dirty="0">
                <a:solidFill>
                  <a:schemeClr val="accent1"/>
                </a:solidFill>
              </a:rPr>
              <a:t>SEMESTER 5: 1/08/2021 – 31/01/2022</a:t>
            </a:r>
          </a:p>
          <a:p>
            <a:pPr marL="342900" indent="-342900">
              <a:buFont typeface="Wingdings" panose="05000000000000000000" pitchFamily="2" charset="2"/>
              <a:buChar char="§"/>
            </a:pPr>
            <a:r>
              <a:rPr lang="es-ES" dirty="0" err="1">
                <a:solidFill>
                  <a:schemeClr val="tx1"/>
                </a:solidFill>
              </a:rPr>
              <a:t>Implementation</a:t>
            </a:r>
            <a:r>
              <a:rPr lang="es-ES" dirty="0">
                <a:solidFill>
                  <a:schemeClr val="tx1"/>
                </a:solidFill>
              </a:rPr>
              <a:t> of </a:t>
            </a:r>
            <a:r>
              <a:rPr lang="es-ES" dirty="0" err="1">
                <a:solidFill>
                  <a:schemeClr val="tx1"/>
                </a:solidFill>
              </a:rPr>
              <a:t>the</a:t>
            </a:r>
            <a:r>
              <a:rPr lang="es-ES" dirty="0">
                <a:solidFill>
                  <a:schemeClr val="tx1"/>
                </a:solidFill>
              </a:rPr>
              <a:t> </a:t>
            </a:r>
            <a:r>
              <a:rPr lang="es-ES" dirty="0" err="1">
                <a:solidFill>
                  <a:schemeClr val="tx1"/>
                </a:solidFill>
              </a:rPr>
              <a:t>Action</a:t>
            </a:r>
            <a:r>
              <a:rPr lang="es-ES" dirty="0">
                <a:solidFill>
                  <a:schemeClr val="tx1"/>
                </a:solidFill>
              </a:rPr>
              <a:t> </a:t>
            </a:r>
            <a:r>
              <a:rPr lang="es-ES" dirty="0" err="1">
                <a:solidFill>
                  <a:schemeClr val="tx1"/>
                </a:solidFill>
              </a:rPr>
              <a:t>Plans</a:t>
            </a:r>
            <a:endParaRPr lang="es-ES" dirty="0">
              <a:solidFill>
                <a:schemeClr val="tx1"/>
              </a:solidFill>
            </a:endParaRPr>
          </a:p>
          <a:p>
            <a:pPr marL="342900" indent="-342900">
              <a:buFont typeface="Wingdings" panose="05000000000000000000" pitchFamily="2" charset="2"/>
              <a:buChar char="§"/>
            </a:pPr>
            <a:r>
              <a:rPr lang="en-US" dirty="0">
                <a:solidFill>
                  <a:schemeClr val="tx1"/>
                </a:solidFill>
              </a:rPr>
              <a:t> Updating of the project website</a:t>
            </a:r>
          </a:p>
          <a:p>
            <a:pPr marL="342900" indent="-342900">
              <a:buFont typeface="Wingdings" panose="05000000000000000000" pitchFamily="2" charset="2"/>
              <a:buChar char="§"/>
            </a:pPr>
            <a:r>
              <a:rPr lang="en-US" dirty="0">
                <a:solidFill>
                  <a:schemeClr val="tx1"/>
                </a:solidFill>
              </a:rPr>
              <a:t>4</a:t>
            </a:r>
            <a:r>
              <a:rPr lang="en-US" baseline="30000" dirty="0">
                <a:solidFill>
                  <a:schemeClr val="tx1"/>
                </a:solidFill>
              </a:rPr>
              <a:t>th</a:t>
            </a:r>
            <a:r>
              <a:rPr lang="en-US" dirty="0">
                <a:solidFill>
                  <a:schemeClr val="tx1"/>
                </a:solidFill>
              </a:rPr>
              <a:t> Progress Report from Phase 1</a:t>
            </a:r>
            <a:endParaRPr lang="es-ES" dirty="0">
              <a:solidFill>
                <a:schemeClr val="accent1"/>
              </a:solidFill>
            </a:endParaRPr>
          </a:p>
          <a:p>
            <a:r>
              <a:rPr lang="es-ES" dirty="0">
                <a:solidFill>
                  <a:srgbClr val="92D050"/>
                </a:solidFill>
              </a:rPr>
              <a:t>MAIN OUTPUTS</a:t>
            </a:r>
          </a:p>
          <a:p>
            <a:pPr marL="342900" indent="-342900">
              <a:buFont typeface="Wingdings" panose="05000000000000000000" pitchFamily="2" charset="2"/>
              <a:buChar char="§"/>
            </a:pPr>
            <a:r>
              <a:rPr lang="en-US" b="0" dirty="0">
                <a:solidFill>
                  <a:schemeClr val="tx1"/>
                </a:solidFill>
              </a:rPr>
              <a:t>Website updates</a:t>
            </a:r>
          </a:p>
          <a:p>
            <a:pPr marL="342900" indent="-342900">
              <a:buFont typeface="Wingdings" panose="05000000000000000000" pitchFamily="2" charset="2"/>
              <a:buChar char="§"/>
            </a:pPr>
            <a:r>
              <a:rPr lang="en-US" b="0" dirty="0">
                <a:solidFill>
                  <a:schemeClr val="tx1"/>
                </a:solidFill>
              </a:rPr>
              <a:t>1 progress report (covering last semester of phase 1)</a:t>
            </a:r>
            <a:endParaRPr lang="es-ES" b="0" dirty="0">
              <a:solidFill>
                <a:schemeClr val="tx1"/>
              </a:solidFill>
            </a:endParaRPr>
          </a:p>
          <a:p>
            <a:r>
              <a:rPr lang="es-ES" dirty="0">
                <a:solidFill>
                  <a:schemeClr val="accent1"/>
                </a:solidFill>
              </a:rPr>
              <a:t>SEMESTER 6: 01/02/2022 – 31/07/2022</a:t>
            </a:r>
          </a:p>
          <a:p>
            <a:pPr marL="342900" indent="-342900">
              <a:buFont typeface="Wingdings" panose="05000000000000000000" pitchFamily="2" charset="2"/>
              <a:buChar char="§"/>
            </a:pPr>
            <a:r>
              <a:rPr lang="en-US" dirty="0">
                <a:solidFill>
                  <a:schemeClr val="tx1"/>
                </a:solidFill>
              </a:rPr>
              <a:t>Monitoring of the action plan implementation</a:t>
            </a:r>
          </a:p>
          <a:p>
            <a:pPr marL="342900" indent="-342900">
              <a:buFont typeface="Wingdings" panose="05000000000000000000" pitchFamily="2" charset="2"/>
              <a:buChar char="§"/>
            </a:pPr>
            <a:r>
              <a:rPr lang="es-ES" dirty="0">
                <a:solidFill>
                  <a:schemeClr val="tx1"/>
                </a:solidFill>
              </a:rPr>
              <a:t> Final </a:t>
            </a:r>
            <a:r>
              <a:rPr lang="es-ES" dirty="0" err="1">
                <a:solidFill>
                  <a:schemeClr val="tx1"/>
                </a:solidFill>
              </a:rPr>
              <a:t>dissemination</a:t>
            </a:r>
            <a:r>
              <a:rPr lang="es-ES" dirty="0">
                <a:solidFill>
                  <a:schemeClr val="tx1"/>
                </a:solidFill>
              </a:rPr>
              <a:t> </a:t>
            </a:r>
            <a:r>
              <a:rPr lang="es-ES" dirty="0" err="1">
                <a:solidFill>
                  <a:schemeClr val="tx1"/>
                </a:solidFill>
              </a:rPr>
              <a:t>event</a:t>
            </a:r>
            <a:r>
              <a:rPr lang="es-ES" dirty="0">
                <a:solidFill>
                  <a:schemeClr val="tx1"/>
                </a:solidFill>
              </a:rPr>
              <a:t> </a:t>
            </a:r>
          </a:p>
          <a:p>
            <a:r>
              <a:rPr lang="es-ES" dirty="0">
                <a:solidFill>
                  <a:srgbClr val="92D050"/>
                </a:solidFill>
              </a:rPr>
              <a:t>MAIN OUTPUTS</a:t>
            </a:r>
          </a:p>
          <a:p>
            <a:pPr marL="342900" indent="-342900">
              <a:buFont typeface="Wingdings" panose="05000000000000000000" pitchFamily="2" charset="2"/>
              <a:buChar char="ü"/>
            </a:pPr>
            <a:r>
              <a:rPr lang="en-US" b="0" dirty="0">
                <a:solidFill>
                  <a:schemeClr val="tx1"/>
                </a:solidFill>
              </a:rPr>
              <a:t>1 project meeting (with participation of at least 90% of partners involved in phase 2)</a:t>
            </a:r>
          </a:p>
          <a:p>
            <a:pPr marL="342900" indent="-342900">
              <a:buFont typeface="Wingdings" panose="05000000000000000000" pitchFamily="2" charset="2"/>
              <a:buChar char="ü"/>
            </a:pPr>
            <a:r>
              <a:rPr lang="en-US" b="0" dirty="0">
                <a:solidFill>
                  <a:schemeClr val="tx1"/>
                </a:solidFill>
              </a:rPr>
              <a:t>Website updates</a:t>
            </a:r>
          </a:p>
          <a:p>
            <a:pPr marL="342900" indent="-342900">
              <a:buFont typeface="Wingdings" panose="05000000000000000000" pitchFamily="2" charset="2"/>
              <a:buChar char="ü"/>
            </a:pPr>
            <a:r>
              <a:rPr lang="en-US" b="0" dirty="0">
                <a:solidFill>
                  <a:schemeClr val="tx1"/>
                </a:solidFill>
              </a:rPr>
              <a:t>1 high-level political dissemination event (with min number of participants)</a:t>
            </a:r>
          </a:p>
          <a:p>
            <a:pPr marL="342900" indent="-342900">
              <a:buFont typeface="Wingdings" panose="05000000000000000000" pitchFamily="2" charset="2"/>
              <a:buChar char="ü"/>
            </a:pPr>
            <a:r>
              <a:rPr lang="en-US" b="0" dirty="0">
                <a:solidFill>
                  <a:schemeClr val="tx1"/>
                </a:solidFill>
              </a:rPr>
              <a:t>1 annual progress report</a:t>
            </a:r>
            <a:endParaRPr lang="es-ES" b="0" dirty="0">
              <a:solidFill>
                <a:schemeClr val="tx1"/>
              </a:solidFill>
            </a:endParaRPr>
          </a:p>
        </p:txBody>
      </p:sp>
    </p:spTree>
    <p:extLst>
      <p:ext uri="{BB962C8B-B14F-4D97-AF65-F5344CB8AC3E}">
        <p14:creationId xmlns:p14="http://schemas.microsoft.com/office/powerpoint/2010/main" val="252153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ctrTitle"/>
          </p:nvPr>
        </p:nvSpPr>
        <p:spPr>
          <a:xfrm>
            <a:off x="685800" y="1196752"/>
            <a:ext cx="7772400" cy="794519"/>
          </a:xfrm>
        </p:spPr>
        <p:txBody>
          <a:bodyPr>
            <a:noAutofit/>
          </a:bodyPr>
          <a:lstStyle/>
          <a:p>
            <a:r>
              <a:rPr lang="fr-FR" sz="3200" dirty="0" err="1"/>
              <a:t>Thank</a:t>
            </a:r>
            <a:r>
              <a:rPr lang="fr-FR" sz="3200" dirty="0"/>
              <a:t> </a:t>
            </a:r>
            <a:r>
              <a:rPr lang="fr-FR" sz="3200" dirty="0" err="1"/>
              <a:t>you</a:t>
            </a:r>
            <a:r>
              <a:rPr lang="fr-FR" sz="3200" dirty="0"/>
              <a:t>! </a:t>
            </a:r>
            <a:br>
              <a:rPr lang="fr-FR" sz="3200" dirty="0"/>
            </a:br>
            <a:r>
              <a:rPr lang="fr-FR" sz="3200" dirty="0"/>
              <a:t>¡Gracias!</a:t>
            </a:r>
            <a:br>
              <a:rPr lang="fr-FR" sz="3200" dirty="0"/>
            </a:br>
            <a:r>
              <a:rPr lang="fr-FR" sz="3200" dirty="0" err="1"/>
              <a:t>Danke</a:t>
            </a:r>
            <a:r>
              <a:rPr lang="fr-FR" sz="3200" dirty="0"/>
              <a:t>!</a:t>
            </a:r>
            <a:br>
              <a:rPr lang="fr-FR" sz="3200" dirty="0"/>
            </a:br>
            <a:r>
              <a:rPr lang="fr-FR" sz="3200" dirty="0"/>
              <a:t>Merci!</a:t>
            </a:r>
            <a:br>
              <a:rPr lang="fr-FR" sz="3200" dirty="0"/>
            </a:br>
            <a:r>
              <a:rPr lang="fr-FR" sz="3200" dirty="0"/>
              <a:t>Grazie!</a:t>
            </a:r>
            <a:br>
              <a:rPr lang="fr-FR" sz="3200" dirty="0"/>
            </a:br>
            <a:r>
              <a:rPr lang="fr-FR" sz="3200" dirty="0" err="1"/>
              <a:t>Dziękuję</a:t>
            </a:r>
            <a:r>
              <a:rPr lang="fr-FR" sz="3200" dirty="0"/>
              <a:t>!</a:t>
            </a:r>
            <a:br>
              <a:rPr lang="fr-FR" sz="3200" dirty="0"/>
            </a:br>
            <a:r>
              <a:rPr lang="el-GR" sz="3200" dirty="0"/>
              <a:t>Σας ευχαριστώ</a:t>
            </a:r>
            <a:r>
              <a:rPr lang="es-ES" sz="3200" dirty="0"/>
              <a:t>!</a:t>
            </a:r>
            <a:br>
              <a:rPr lang="fr-FR" sz="3200" dirty="0"/>
            </a:br>
            <a:endParaRPr lang="fr-FR" sz="3200" dirty="0"/>
          </a:p>
        </p:txBody>
      </p:sp>
      <p:sp>
        <p:nvSpPr>
          <p:cNvPr id="8" name="Sous-titre 7"/>
          <p:cNvSpPr>
            <a:spLocks noGrp="1"/>
          </p:cNvSpPr>
          <p:nvPr>
            <p:ph type="subTitle" idx="1"/>
          </p:nvPr>
        </p:nvSpPr>
        <p:spPr/>
        <p:txBody>
          <a:bodyPr/>
          <a:lstStyle/>
          <a:p>
            <a:r>
              <a:rPr lang="fr-FR" dirty="0"/>
              <a:t>Questions </a:t>
            </a:r>
            <a:r>
              <a:rPr lang="fr-FR" dirty="0" err="1"/>
              <a:t>welcome</a:t>
            </a:r>
            <a:endParaRPr lang="fr-FR" dirty="0"/>
          </a:p>
        </p:txBody>
      </p:sp>
    </p:spTree>
    <p:extLst>
      <p:ext uri="{BB962C8B-B14F-4D97-AF65-F5344CB8AC3E}">
        <p14:creationId xmlns:p14="http://schemas.microsoft.com/office/powerpoint/2010/main" val="1648721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7"/>
          <p:cNvSpPr>
            <a:spLocks noGrp="1"/>
          </p:cNvSpPr>
          <p:nvPr>
            <p:ph type="body" sz="quarter" idx="10"/>
          </p:nvPr>
        </p:nvSpPr>
        <p:spPr/>
        <p:txBody>
          <a:bodyPr>
            <a:normAutofit/>
          </a:bodyPr>
          <a:lstStyle/>
          <a:p>
            <a:pPr marL="342900" lvl="0" indent="-342900">
              <a:lnSpc>
                <a:spcPct val="250000"/>
              </a:lnSpc>
              <a:buFontTx/>
              <a:buChar char="-"/>
            </a:pPr>
            <a:r>
              <a:rPr lang="fr-FR" sz="2000" dirty="0" err="1"/>
              <a:t>Approval</a:t>
            </a:r>
            <a:r>
              <a:rPr lang="fr-FR" sz="2000" dirty="0"/>
              <a:t> </a:t>
            </a:r>
            <a:r>
              <a:rPr lang="fr-FR" sz="2000" dirty="0" err="1"/>
              <a:t>under</a:t>
            </a:r>
            <a:r>
              <a:rPr lang="fr-FR" sz="2000" dirty="0"/>
              <a:t> conditions	- 26/3/2019 </a:t>
            </a:r>
            <a:r>
              <a:rPr lang="fr-FR" sz="1700" dirty="0"/>
              <a:t>(</a:t>
            </a:r>
            <a:r>
              <a:rPr lang="fr-FR" sz="1700" dirty="0" err="1"/>
              <a:t>elegibility</a:t>
            </a:r>
            <a:r>
              <a:rPr lang="fr-FR" sz="1700" dirty="0"/>
              <a:t> of </a:t>
            </a:r>
            <a:r>
              <a:rPr lang="fr-FR" sz="1700" dirty="0" err="1"/>
              <a:t>expenditures</a:t>
            </a:r>
            <a:r>
              <a:rPr lang="fr-FR" sz="1700" dirty="0"/>
              <a:t>)</a:t>
            </a:r>
          </a:p>
          <a:p>
            <a:pPr marL="342900" lvl="0" indent="-342900">
              <a:lnSpc>
                <a:spcPct val="250000"/>
              </a:lnSpc>
              <a:buFontTx/>
              <a:buChar char="-"/>
            </a:pPr>
            <a:r>
              <a:rPr lang="fr-FR" sz="2000" dirty="0" err="1"/>
              <a:t>Negociation</a:t>
            </a:r>
            <a:r>
              <a:rPr lang="fr-FR" sz="2000" dirty="0"/>
              <a:t> of </a:t>
            </a:r>
            <a:r>
              <a:rPr lang="fr-FR" sz="2000" dirty="0" err="1"/>
              <a:t>amended</a:t>
            </a:r>
            <a:r>
              <a:rPr lang="fr-FR" sz="2000" dirty="0"/>
              <a:t> version 	April-</a:t>
            </a:r>
            <a:r>
              <a:rPr lang="fr-FR" sz="2000" dirty="0" err="1"/>
              <a:t>may</a:t>
            </a:r>
            <a:r>
              <a:rPr lang="fr-FR" sz="2000" dirty="0"/>
              <a:t> 2019</a:t>
            </a:r>
          </a:p>
          <a:p>
            <a:pPr marL="342900" lvl="0" indent="-342900">
              <a:lnSpc>
                <a:spcPct val="250000"/>
              </a:lnSpc>
              <a:buFontTx/>
              <a:buChar char="-"/>
            </a:pPr>
            <a:r>
              <a:rPr lang="fr-FR" sz="2000" dirty="0" err="1"/>
              <a:t>Preparation</a:t>
            </a:r>
            <a:r>
              <a:rPr lang="fr-FR" sz="2000" dirty="0"/>
              <a:t> of </a:t>
            </a:r>
            <a:r>
              <a:rPr lang="fr-FR" sz="2000" dirty="0" err="1"/>
              <a:t>G.A</a:t>
            </a:r>
            <a:r>
              <a:rPr lang="fr-FR" sz="2000" dirty="0"/>
              <a:t>. &amp; </a:t>
            </a:r>
            <a:r>
              <a:rPr lang="fr-FR" sz="2000" dirty="0" err="1"/>
              <a:t>P.A</a:t>
            </a:r>
            <a:r>
              <a:rPr lang="fr-FR" sz="2000" dirty="0"/>
              <a:t>. 	June</a:t>
            </a:r>
          </a:p>
          <a:p>
            <a:pPr marL="342900" lvl="0" indent="-342900">
              <a:lnSpc>
                <a:spcPct val="250000"/>
              </a:lnSpc>
              <a:buFontTx/>
              <a:buChar char="-"/>
            </a:pPr>
            <a:r>
              <a:rPr lang="fr-FR" sz="2000" dirty="0"/>
              <a:t>Signature of </a:t>
            </a:r>
            <a:r>
              <a:rPr lang="fr-FR" sz="2000" dirty="0" err="1"/>
              <a:t>G.A</a:t>
            </a:r>
            <a:r>
              <a:rPr lang="fr-FR" sz="2000" dirty="0"/>
              <a:t>. 24/6/2019 &amp; signature of </a:t>
            </a:r>
            <a:r>
              <a:rPr lang="fr-FR" sz="2000" dirty="0" err="1"/>
              <a:t>P.A</a:t>
            </a:r>
            <a:r>
              <a:rPr lang="fr-FR" sz="2000" dirty="0"/>
              <a:t>. 9/7/2019</a:t>
            </a:r>
          </a:p>
          <a:p>
            <a:pPr marL="342900" lvl="0" indent="-342900">
              <a:lnSpc>
                <a:spcPct val="250000"/>
              </a:lnSpc>
              <a:buFontTx/>
              <a:buChar char="-"/>
            </a:pPr>
            <a:r>
              <a:rPr lang="fr-FR" sz="2000" dirty="0" err="1"/>
              <a:t>Kickoff</a:t>
            </a:r>
            <a:r>
              <a:rPr lang="fr-FR" sz="2000" dirty="0"/>
              <a:t> meeting in Murcia 	24-25/7/2019</a:t>
            </a:r>
          </a:p>
          <a:p>
            <a:pPr marL="342900" lvl="0" indent="-342900">
              <a:lnSpc>
                <a:spcPct val="250000"/>
              </a:lnSpc>
              <a:buFontTx/>
              <a:buChar char="-"/>
            </a:pPr>
            <a:r>
              <a:rPr lang="fr-FR" sz="2000" dirty="0"/>
              <a:t>Official start of the </a:t>
            </a:r>
            <a:r>
              <a:rPr lang="fr-FR" sz="2000" dirty="0" err="1"/>
              <a:t>project</a:t>
            </a:r>
            <a:r>
              <a:rPr lang="fr-FR" sz="2000"/>
              <a:t> 	01/08/2019</a:t>
            </a:r>
            <a:endParaRPr lang="fr-FR" sz="2000" dirty="0"/>
          </a:p>
          <a:p>
            <a:pPr lvl="2"/>
            <a:endParaRPr lang="en-GB" dirty="0"/>
          </a:p>
        </p:txBody>
      </p:sp>
      <p:sp>
        <p:nvSpPr>
          <p:cNvPr id="3" name="Título 2">
            <a:extLst>
              <a:ext uri="{FF2B5EF4-FFF2-40B4-BE49-F238E27FC236}">
                <a16:creationId xmlns:a16="http://schemas.microsoft.com/office/drawing/2014/main" id="{51DDE71D-695C-483C-943E-F386BA96A340}"/>
              </a:ext>
            </a:extLst>
          </p:cNvPr>
          <p:cNvSpPr>
            <a:spLocks noGrp="1"/>
          </p:cNvSpPr>
          <p:nvPr>
            <p:ph type="title"/>
          </p:nvPr>
        </p:nvSpPr>
        <p:spPr/>
        <p:txBody>
          <a:bodyPr/>
          <a:lstStyle/>
          <a:p>
            <a:r>
              <a:rPr lang="es-ES" sz="3000" dirty="0" err="1"/>
              <a:t>What</a:t>
            </a:r>
            <a:r>
              <a:rPr lang="es-ES" sz="3000" dirty="0"/>
              <a:t> </a:t>
            </a:r>
            <a:r>
              <a:rPr lang="es-ES" sz="3000" dirty="0" err="1"/>
              <a:t>is</a:t>
            </a:r>
            <a:r>
              <a:rPr lang="es-ES" sz="3000" dirty="0"/>
              <a:t> </a:t>
            </a:r>
            <a:r>
              <a:rPr lang="es-ES" sz="3000" dirty="0" err="1"/>
              <a:t>recently</a:t>
            </a:r>
            <a:r>
              <a:rPr lang="es-ES" sz="3000" dirty="0"/>
              <a:t> </a:t>
            </a:r>
            <a:r>
              <a:rPr lang="es-ES" sz="3000" dirty="0" err="1"/>
              <a:t>achieved</a:t>
            </a:r>
            <a:r>
              <a:rPr lang="es-ES" sz="3000" dirty="0"/>
              <a:t> ?</a:t>
            </a:r>
          </a:p>
        </p:txBody>
      </p:sp>
    </p:spTree>
    <p:extLst>
      <p:ext uri="{BB962C8B-B14F-4D97-AF65-F5344CB8AC3E}">
        <p14:creationId xmlns:p14="http://schemas.microsoft.com/office/powerpoint/2010/main" val="3807185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GB" dirty="0"/>
              <a:t>Index</a:t>
            </a:r>
          </a:p>
        </p:txBody>
      </p:sp>
      <p:sp>
        <p:nvSpPr>
          <p:cNvPr id="8" name="Espace réservé du texte 7"/>
          <p:cNvSpPr>
            <a:spLocks noGrp="1"/>
          </p:cNvSpPr>
          <p:nvPr>
            <p:ph type="body" sz="quarter" idx="10"/>
          </p:nvPr>
        </p:nvSpPr>
        <p:spPr/>
        <p:txBody>
          <a:bodyPr/>
          <a:lstStyle/>
          <a:p>
            <a:pPr lvl="0">
              <a:lnSpc>
                <a:spcPct val="250000"/>
              </a:lnSpc>
            </a:pPr>
            <a:r>
              <a:rPr lang="fr-FR" sz="2000" dirty="0"/>
              <a:t>1- OBJECTIVES</a:t>
            </a:r>
          </a:p>
          <a:p>
            <a:pPr lvl="0">
              <a:lnSpc>
                <a:spcPct val="250000"/>
              </a:lnSpc>
            </a:pPr>
            <a:r>
              <a:rPr lang="fr-FR" sz="2000" dirty="0"/>
              <a:t>2- POLICY INSTRUMENTS</a:t>
            </a:r>
          </a:p>
          <a:p>
            <a:pPr lvl="0">
              <a:lnSpc>
                <a:spcPct val="250000"/>
              </a:lnSpc>
            </a:pPr>
            <a:r>
              <a:rPr lang="fr-FR" sz="2000" dirty="0"/>
              <a:t>3- WORK PLAN &amp; OUTPUTS</a:t>
            </a:r>
          </a:p>
          <a:p>
            <a:pPr lvl="2"/>
            <a:endParaRPr lang="en-GB" dirty="0"/>
          </a:p>
        </p:txBody>
      </p:sp>
    </p:spTree>
    <p:extLst>
      <p:ext uri="{BB962C8B-B14F-4D97-AF65-F5344CB8AC3E}">
        <p14:creationId xmlns:p14="http://schemas.microsoft.com/office/powerpoint/2010/main" val="617007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GB" sz="3500" b="1" dirty="0"/>
              <a:t>SCALE UP OBJECTIVES</a:t>
            </a:r>
          </a:p>
        </p:txBody>
      </p:sp>
      <p:sp>
        <p:nvSpPr>
          <p:cNvPr id="8" name="Espace réservé du texte 7"/>
          <p:cNvSpPr>
            <a:spLocks noGrp="1"/>
          </p:cNvSpPr>
          <p:nvPr>
            <p:ph type="body" sz="quarter" idx="10"/>
          </p:nvPr>
        </p:nvSpPr>
        <p:spPr>
          <a:xfrm>
            <a:off x="251520" y="1268760"/>
            <a:ext cx="8413055" cy="5282427"/>
          </a:xfrm>
        </p:spPr>
        <p:txBody>
          <a:bodyPr>
            <a:normAutofit/>
          </a:bodyPr>
          <a:lstStyle/>
          <a:p>
            <a:pPr marL="0" lvl="2" algn="just"/>
            <a:r>
              <a:rPr lang="en-US" sz="2000" b="1" dirty="0">
                <a:solidFill>
                  <a:srgbClr val="FF0000"/>
                </a:solidFill>
                <a:latin typeface="+mj-lt"/>
                <a:ea typeface="+mj-ea"/>
                <a:cs typeface="+mj-cs"/>
              </a:rPr>
              <a:t>MAIN OBJECTIVE: </a:t>
            </a:r>
          </a:p>
          <a:p>
            <a:pPr marL="0" lvl="2" algn="just"/>
            <a:r>
              <a:rPr lang="en-US" sz="2000" dirty="0">
                <a:solidFill>
                  <a:schemeClr val="tx2"/>
                </a:solidFill>
                <a:latin typeface="+mj-lt"/>
                <a:ea typeface="+mj-ea"/>
                <a:cs typeface="+mj-cs"/>
              </a:rPr>
              <a:t>To contribute to European competitiveness and accelerate regional economic growth through the improvement of policy instruments linked to business growth and robustness, including specific measures and tools to support the capacity of SMEs to engage in growth in regional, national and international markets. </a:t>
            </a:r>
          </a:p>
          <a:p>
            <a:pPr marL="0" lvl="2" algn="just"/>
            <a:endParaRPr lang="en-US" sz="2000" dirty="0">
              <a:solidFill>
                <a:schemeClr val="tx2"/>
              </a:solidFill>
              <a:latin typeface="+mj-lt"/>
              <a:ea typeface="+mj-ea"/>
              <a:cs typeface="+mj-cs"/>
            </a:endParaRPr>
          </a:p>
          <a:p>
            <a:pPr marL="0" lvl="2" algn="just"/>
            <a:r>
              <a:rPr lang="en-US" sz="2000" dirty="0">
                <a:solidFill>
                  <a:schemeClr val="tx2"/>
                </a:solidFill>
                <a:latin typeface="+mj-lt"/>
                <a:ea typeface="+mj-ea"/>
                <a:cs typeface="+mj-cs"/>
              </a:rPr>
              <a:t>SCALE UP will contribute, through the implementation of regional action plans, to the </a:t>
            </a:r>
            <a:r>
              <a:rPr lang="en-US" sz="2000" dirty="0" err="1">
                <a:solidFill>
                  <a:schemeClr val="tx2"/>
                </a:solidFill>
                <a:latin typeface="+mj-lt"/>
                <a:ea typeface="+mj-ea"/>
                <a:cs typeface="+mj-cs"/>
              </a:rPr>
              <a:t>Programmes</a:t>
            </a:r>
            <a:r>
              <a:rPr lang="en-US" sz="2000" dirty="0">
                <a:solidFill>
                  <a:schemeClr val="tx2"/>
                </a:solidFill>
                <a:latin typeface="+mj-lt"/>
                <a:ea typeface="+mj-ea"/>
                <a:cs typeface="+mj-cs"/>
              </a:rPr>
              <a:t> for Investing for Growth and Jobs and European Territorial Cooperation, increasing the competitiveness of industrial SMEs in the logistics, </a:t>
            </a:r>
            <a:r>
              <a:rPr lang="en-US" sz="2000" dirty="0" err="1">
                <a:solidFill>
                  <a:schemeClr val="tx2"/>
                </a:solidFill>
                <a:latin typeface="+mj-lt"/>
                <a:ea typeface="+mj-ea"/>
                <a:cs typeface="+mj-cs"/>
              </a:rPr>
              <a:t>agrofood</a:t>
            </a:r>
            <a:r>
              <a:rPr lang="en-US" sz="2000" dirty="0">
                <a:solidFill>
                  <a:schemeClr val="tx2"/>
                </a:solidFill>
                <a:latin typeface="+mj-lt"/>
                <a:ea typeface="+mj-ea"/>
                <a:cs typeface="+mj-cs"/>
              </a:rPr>
              <a:t>, bio-economy and ICT sectors in the participating regions.</a:t>
            </a:r>
          </a:p>
          <a:p>
            <a:pPr marL="0" lvl="2"/>
            <a:endParaRPr lang="en-GB" sz="2000" dirty="0">
              <a:solidFill>
                <a:schemeClr val="tx2"/>
              </a:solidFill>
              <a:latin typeface="+mj-lt"/>
              <a:ea typeface="+mj-ea"/>
              <a:cs typeface="+mj-cs"/>
            </a:endParaRPr>
          </a:p>
          <a:p>
            <a:pPr marL="0" lvl="2"/>
            <a:endParaRPr lang="en-GB" sz="2000" dirty="0">
              <a:solidFill>
                <a:schemeClr val="tx2"/>
              </a:solidFill>
              <a:latin typeface="+mj-lt"/>
              <a:ea typeface="+mj-ea"/>
              <a:cs typeface="+mj-cs"/>
            </a:endParaRPr>
          </a:p>
          <a:p>
            <a:pPr marL="0" lvl="2"/>
            <a:endParaRPr lang="en-GB" sz="2000" dirty="0">
              <a:solidFill>
                <a:schemeClr val="tx2"/>
              </a:solidFill>
              <a:latin typeface="+mj-lt"/>
              <a:ea typeface="+mj-ea"/>
              <a:cs typeface="+mj-cs"/>
            </a:endParaRPr>
          </a:p>
          <a:p>
            <a:pPr marL="342900" lvl="2" indent="-342900">
              <a:buFont typeface="Wingdings" panose="05000000000000000000" pitchFamily="2" charset="2"/>
              <a:buChar char="Ø"/>
            </a:pPr>
            <a:endParaRPr lang="en-GB" sz="2000" dirty="0">
              <a:solidFill>
                <a:schemeClr val="tx2"/>
              </a:solidFill>
              <a:latin typeface="+mj-lt"/>
              <a:ea typeface="+mj-ea"/>
              <a:cs typeface="+mj-cs"/>
            </a:endParaRPr>
          </a:p>
          <a:p>
            <a:pPr marL="342900" lvl="2" indent="-342900">
              <a:buFont typeface="Wingdings" panose="05000000000000000000" pitchFamily="2" charset="2"/>
              <a:buChar char="Ø"/>
            </a:pPr>
            <a:endParaRPr lang="en-GB" sz="2000" dirty="0">
              <a:solidFill>
                <a:schemeClr val="tx2"/>
              </a:solidFill>
              <a:latin typeface="+mj-lt"/>
              <a:ea typeface="+mj-ea"/>
              <a:cs typeface="+mj-cs"/>
            </a:endParaRPr>
          </a:p>
          <a:p>
            <a:pPr marL="342900" lvl="2" indent="-342900">
              <a:buFont typeface="Wingdings" panose="05000000000000000000" pitchFamily="2" charset="2"/>
              <a:buChar char="Ø"/>
            </a:pPr>
            <a:endParaRPr lang="en-GB" sz="2000" dirty="0">
              <a:solidFill>
                <a:schemeClr val="tx2"/>
              </a:solidFill>
              <a:latin typeface="+mj-lt"/>
              <a:ea typeface="+mj-ea"/>
              <a:cs typeface="+mj-cs"/>
            </a:endParaRPr>
          </a:p>
          <a:p>
            <a:pPr marL="342900" lvl="2" indent="-342900">
              <a:buFont typeface="Wingdings" panose="05000000000000000000" pitchFamily="2" charset="2"/>
              <a:buChar char="Ø"/>
            </a:pPr>
            <a:endParaRPr lang="en-GB" sz="2000" dirty="0">
              <a:solidFill>
                <a:schemeClr val="tx2"/>
              </a:solidFill>
              <a:latin typeface="+mj-lt"/>
              <a:ea typeface="+mj-ea"/>
              <a:cs typeface="+mj-cs"/>
            </a:endParaRPr>
          </a:p>
          <a:p>
            <a:pPr marL="342900" lvl="2" indent="-342900">
              <a:buFont typeface="Wingdings" panose="05000000000000000000" pitchFamily="2" charset="2"/>
              <a:buChar char="Ø"/>
            </a:pPr>
            <a:endParaRPr lang="en-GB" dirty="0"/>
          </a:p>
        </p:txBody>
      </p:sp>
      <p:graphicFrame>
        <p:nvGraphicFramePr>
          <p:cNvPr id="5" name="Objeto 4">
            <a:extLst>
              <a:ext uri="{FF2B5EF4-FFF2-40B4-BE49-F238E27FC236}">
                <a16:creationId xmlns:a16="http://schemas.microsoft.com/office/drawing/2014/main" id="{A2BCC4D8-087D-41AF-B954-DA46B80DB6B1}"/>
              </a:ext>
            </a:extLst>
          </p:cNvPr>
          <p:cNvGraphicFramePr>
            <a:graphicFrameLocks noChangeAspect="1"/>
          </p:cNvGraphicFramePr>
          <p:nvPr>
            <p:extLst>
              <p:ext uri="{D42A27DB-BD31-4B8C-83A1-F6EECF244321}">
                <p14:modId xmlns:p14="http://schemas.microsoft.com/office/powerpoint/2010/main" val="3792568577"/>
              </p:ext>
            </p:extLst>
          </p:nvPr>
        </p:nvGraphicFramePr>
        <p:xfrm>
          <a:off x="1524000" y="1397000"/>
          <a:ext cx="6096000" cy="4064000"/>
        </p:xfrm>
        <a:graphic>
          <a:graphicData uri="http://schemas.openxmlformats.org/presentationml/2006/ole">
            <mc:AlternateContent xmlns:mc="http://schemas.openxmlformats.org/markup-compatibility/2006">
              <mc:Choice xmlns:v="urn:schemas-microsoft-com:vml" Requires="v">
                <p:oleObj spid="_x0000_s1062" name="Objeto empaquetador del shell" showAsIcon="1" r:id="rId3" imgW="0" imgH="0" progId="Package">
                  <p:embed/>
                </p:oleObj>
              </mc:Choice>
              <mc:Fallback>
                <p:oleObj name="Objeto empaquetador del shell" showAsIcon="1" r:id="rId3" imgW="0" imgH="0" progId="Package">
                  <p:embed/>
                  <p:pic>
                    <p:nvPicPr>
                      <p:cNvPr id="0" name=""/>
                      <p:cNvPicPr/>
                      <p:nvPr/>
                    </p:nvPicPr>
                    <p:blipFill/>
                    <p:spPr>
                      <a:xfrm>
                        <a:off x="1524000" y="1397000"/>
                        <a:ext cx="6096000" cy="4064000"/>
                      </a:xfrm>
                      <a:prstGeom prst="rect">
                        <a:avLst/>
                      </a:prstGeom>
                    </p:spPr>
                  </p:pic>
                </p:oleObj>
              </mc:Fallback>
            </mc:AlternateContent>
          </a:graphicData>
        </a:graphic>
      </p:graphicFrame>
    </p:spTree>
    <p:extLst>
      <p:ext uri="{BB962C8B-B14F-4D97-AF65-F5344CB8AC3E}">
        <p14:creationId xmlns:p14="http://schemas.microsoft.com/office/powerpoint/2010/main" val="1744674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70645F-AE91-4B56-8057-C9BE4FC0D3CB}"/>
              </a:ext>
            </a:extLst>
          </p:cNvPr>
          <p:cNvSpPr>
            <a:spLocks noGrp="1"/>
          </p:cNvSpPr>
          <p:nvPr>
            <p:ph type="title"/>
          </p:nvPr>
        </p:nvSpPr>
        <p:spPr/>
        <p:txBody>
          <a:bodyPr/>
          <a:lstStyle/>
          <a:p>
            <a:r>
              <a:rPr lang="es-ES" b="1" dirty="0"/>
              <a:t>SUB-OBJECTIVES</a:t>
            </a:r>
          </a:p>
        </p:txBody>
      </p:sp>
      <p:sp>
        <p:nvSpPr>
          <p:cNvPr id="3" name="Marcador de texto 2">
            <a:extLst>
              <a:ext uri="{FF2B5EF4-FFF2-40B4-BE49-F238E27FC236}">
                <a16:creationId xmlns:a16="http://schemas.microsoft.com/office/drawing/2014/main" id="{D172FCF9-B0CD-43EA-9124-CB659211A67F}"/>
              </a:ext>
            </a:extLst>
          </p:cNvPr>
          <p:cNvSpPr>
            <a:spLocks noGrp="1"/>
          </p:cNvSpPr>
          <p:nvPr>
            <p:ph type="body" sz="quarter" idx="10"/>
          </p:nvPr>
        </p:nvSpPr>
        <p:spPr>
          <a:xfrm>
            <a:off x="457200" y="1124744"/>
            <a:ext cx="8207375" cy="5426443"/>
          </a:xfrm>
        </p:spPr>
        <p:txBody>
          <a:bodyPr>
            <a:normAutofit lnSpcReduction="10000"/>
          </a:bodyPr>
          <a:lstStyle/>
          <a:p>
            <a:pPr marL="0" lvl="2" algn="just"/>
            <a:endParaRPr lang="en-US" sz="2000" dirty="0">
              <a:solidFill>
                <a:schemeClr val="tx2"/>
              </a:solidFill>
            </a:endParaRPr>
          </a:p>
          <a:p>
            <a:pPr marL="342900" lvl="2" indent="-342900" algn="just">
              <a:buFont typeface="Wingdings" panose="05000000000000000000" pitchFamily="2" charset="2"/>
              <a:buChar char="ü"/>
            </a:pPr>
            <a:r>
              <a:rPr lang="en-US" sz="2000" dirty="0">
                <a:solidFill>
                  <a:srgbClr val="FF0000"/>
                </a:solidFill>
              </a:rPr>
              <a:t>Exchange of experience and sharing of practices </a:t>
            </a:r>
            <a:r>
              <a:rPr lang="en-US" sz="2000" dirty="0">
                <a:solidFill>
                  <a:schemeClr val="tx2"/>
                </a:solidFill>
              </a:rPr>
              <a:t>in the following thematic fields: </a:t>
            </a:r>
          </a:p>
          <a:p>
            <a:pPr marL="800100" lvl="3" indent="-342900" algn="just">
              <a:buFont typeface="Wingdings" panose="05000000000000000000" pitchFamily="2" charset="2"/>
              <a:buChar char="v"/>
            </a:pPr>
            <a:r>
              <a:rPr lang="en-US" sz="1600" dirty="0">
                <a:solidFill>
                  <a:schemeClr val="tx2"/>
                </a:solidFill>
              </a:rPr>
              <a:t>New business collaborative models; </a:t>
            </a:r>
          </a:p>
          <a:p>
            <a:pPr marL="800100" lvl="3" indent="-342900" algn="just">
              <a:buFont typeface="Wingdings" panose="05000000000000000000" pitchFamily="2" charset="2"/>
              <a:buChar char="v"/>
            </a:pPr>
            <a:r>
              <a:rPr lang="en-US" sz="1600" dirty="0">
                <a:solidFill>
                  <a:schemeClr val="tx2"/>
                </a:solidFill>
              </a:rPr>
              <a:t>Improvement of collaborative culture between science, technology, innovation and industrial companies’ system; </a:t>
            </a:r>
          </a:p>
          <a:p>
            <a:pPr marL="800100" lvl="3" indent="-342900" algn="just">
              <a:buFont typeface="Wingdings" panose="05000000000000000000" pitchFamily="2" charset="2"/>
              <a:buChar char="v"/>
            </a:pPr>
            <a:r>
              <a:rPr lang="en-US" sz="1600" dirty="0">
                <a:solidFill>
                  <a:schemeClr val="tx2"/>
                </a:solidFill>
              </a:rPr>
              <a:t>Regional smart </a:t>
            </a:r>
            <a:r>
              <a:rPr lang="en-US" sz="1600" dirty="0" err="1">
                <a:solidFill>
                  <a:schemeClr val="tx2"/>
                </a:solidFill>
              </a:rPr>
              <a:t>specialisation</a:t>
            </a:r>
            <a:r>
              <a:rPr lang="en-US" sz="1600" dirty="0">
                <a:solidFill>
                  <a:schemeClr val="tx2"/>
                </a:solidFill>
              </a:rPr>
              <a:t> sectors in the form of partnerships/networks/cluster;</a:t>
            </a:r>
          </a:p>
          <a:p>
            <a:pPr marL="800100" lvl="3" indent="-342900" algn="just">
              <a:buFont typeface="Wingdings" panose="05000000000000000000" pitchFamily="2" charset="2"/>
              <a:buChar char="v"/>
            </a:pPr>
            <a:r>
              <a:rPr lang="en-US" sz="1600" dirty="0">
                <a:solidFill>
                  <a:schemeClr val="tx2"/>
                </a:solidFill>
              </a:rPr>
              <a:t>Use and adaptation to new technologies and accessing to finance instruments</a:t>
            </a:r>
          </a:p>
          <a:p>
            <a:pPr marL="0" lvl="2" algn="just"/>
            <a:endParaRPr lang="en-US" sz="2000" dirty="0">
              <a:solidFill>
                <a:schemeClr val="tx2"/>
              </a:solidFill>
            </a:endParaRPr>
          </a:p>
          <a:p>
            <a:pPr marL="342900" lvl="2" indent="-342900" algn="just">
              <a:buFont typeface="Wingdings" panose="05000000000000000000" pitchFamily="2" charset="2"/>
              <a:buChar char="ü"/>
            </a:pPr>
            <a:r>
              <a:rPr lang="en-US" sz="2000" dirty="0">
                <a:solidFill>
                  <a:srgbClr val="FF0000"/>
                </a:solidFill>
              </a:rPr>
              <a:t>Regional stakeholders’ involvement </a:t>
            </a:r>
            <a:r>
              <a:rPr lang="en-US" sz="2000" dirty="0">
                <a:solidFill>
                  <a:schemeClr val="tx2"/>
                </a:solidFill>
              </a:rPr>
              <a:t>- Creation of 6 Stakeholders Action Groups (SAGs).</a:t>
            </a:r>
          </a:p>
          <a:p>
            <a:pPr marL="342900" lvl="2" indent="-342900" algn="just">
              <a:buFont typeface="Wingdings" panose="05000000000000000000" pitchFamily="2" charset="2"/>
              <a:buChar char="ü"/>
            </a:pPr>
            <a:endParaRPr lang="en-US" sz="2000" dirty="0">
              <a:solidFill>
                <a:schemeClr val="tx2"/>
              </a:solidFill>
            </a:endParaRPr>
          </a:p>
          <a:p>
            <a:pPr marL="342900" lvl="2" indent="-342900" algn="just">
              <a:buFont typeface="Wingdings" panose="05000000000000000000" pitchFamily="2" charset="2"/>
              <a:buChar char="ü"/>
            </a:pPr>
            <a:r>
              <a:rPr lang="en-US" sz="2000" dirty="0">
                <a:solidFill>
                  <a:srgbClr val="FF0000"/>
                </a:solidFill>
              </a:rPr>
              <a:t>Transfer of good practices</a:t>
            </a:r>
            <a:r>
              <a:rPr lang="en-US" sz="2000" dirty="0">
                <a:solidFill>
                  <a:schemeClr val="tx2"/>
                </a:solidFill>
              </a:rPr>
              <a:t> and lessons learned to improve regional policy instruments.</a:t>
            </a:r>
          </a:p>
          <a:p>
            <a:pPr marL="342900" lvl="2" indent="-342900" algn="just">
              <a:buFont typeface="Wingdings" panose="05000000000000000000" pitchFamily="2" charset="2"/>
              <a:buChar char="ü"/>
            </a:pPr>
            <a:endParaRPr lang="en-US" sz="2000" dirty="0">
              <a:solidFill>
                <a:schemeClr val="tx2"/>
              </a:solidFill>
            </a:endParaRPr>
          </a:p>
          <a:p>
            <a:pPr marL="342900" lvl="2" indent="-342900" algn="just">
              <a:buFont typeface="Wingdings" panose="05000000000000000000" pitchFamily="2" charset="2"/>
              <a:buChar char="ü"/>
            </a:pPr>
            <a:r>
              <a:rPr lang="en-US" sz="2000" dirty="0">
                <a:solidFill>
                  <a:srgbClr val="FF0000"/>
                </a:solidFill>
              </a:rPr>
              <a:t>Design &amp; development of 6 Action Plans </a:t>
            </a:r>
            <a:r>
              <a:rPr lang="en-US" sz="2000" dirty="0">
                <a:solidFill>
                  <a:schemeClr val="tx2"/>
                </a:solidFill>
              </a:rPr>
              <a:t>for integrating and deploying best practices in business growth and scaling policies;</a:t>
            </a:r>
          </a:p>
          <a:p>
            <a:pPr marL="342900" lvl="2" indent="-342900" algn="just">
              <a:buFont typeface="Wingdings" panose="05000000000000000000" pitchFamily="2" charset="2"/>
              <a:buChar char="ü"/>
            </a:pPr>
            <a:endParaRPr lang="en-US" sz="2000" dirty="0">
              <a:solidFill>
                <a:schemeClr val="tx2"/>
              </a:solidFill>
            </a:endParaRPr>
          </a:p>
          <a:p>
            <a:endParaRPr lang="es-ES" dirty="0"/>
          </a:p>
        </p:txBody>
      </p:sp>
    </p:spTree>
    <p:extLst>
      <p:ext uri="{BB962C8B-B14F-4D97-AF65-F5344CB8AC3E}">
        <p14:creationId xmlns:p14="http://schemas.microsoft.com/office/powerpoint/2010/main" val="80321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EC8676-2E13-43B7-BD77-13FCB30CDDB4}"/>
              </a:ext>
            </a:extLst>
          </p:cNvPr>
          <p:cNvSpPr>
            <a:spLocks noGrp="1"/>
          </p:cNvSpPr>
          <p:nvPr>
            <p:ph type="title"/>
          </p:nvPr>
        </p:nvSpPr>
        <p:spPr>
          <a:xfrm>
            <a:off x="107504" y="219305"/>
            <a:ext cx="8229600" cy="562074"/>
          </a:xfrm>
        </p:spPr>
        <p:txBody>
          <a:bodyPr/>
          <a:lstStyle/>
          <a:p>
            <a:r>
              <a:rPr lang="es-ES" b="1" dirty="0"/>
              <a:t>POLICY INSTRUMENTS</a:t>
            </a:r>
          </a:p>
        </p:txBody>
      </p:sp>
      <p:sp>
        <p:nvSpPr>
          <p:cNvPr id="3" name="Marcador de texto 2">
            <a:extLst>
              <a:ext uri="{FF2B5EF4-FFF2-40B4-BE49-F238E27FC236}">
                <a16:creationId xmlns:a16="http://schemas.microsoft.com/office/drawing/2014/main" id="{C8FBC1FF-7E13-4346-9183-D02AA464B38A}"/>
              </a:ext>
            </a:extLst>
          </p:cNvPr>
          <p:cNvSpPr>
            <a:spLocks noGrp="1"/>
          </p:cNvSpPr>
          <p:nvPr>
            <p:ph type="body" sz="quarter" idx="10"/>
          </p:nvPr>
        </p:nvSpPr>
        <p:spPr/>
        <p:txBody>
          <a:bodyPr/>
          <a:lstStyle/>
          <a:p>
            <a:endParaRPr lang="es-ES" dirty="0"/>
          </a:p>
        </p:txBody>
      </p:sp>
      <p:graphicFrame>
        <p:nvGraphicFramePr>
          <p:cNvPr id="4" name="Tabla 3">
            <a:extLst>
              <a:ext uri="{FF2B5EF4-FFF2-40B4-BE49-F238E27FC236}">
                <a16:creationId xmlns:a16="http://schemas.microsoft.com/office/drawing/2014/main" id="{A4DC021B-6AF8-4359-96A2-E0B5C8974CC3}"/>
              </a:ext>
            </a:extLst>
          </p:cNvPr>
          <p:cNvGraphicFramePr>
            <a:graphicFrameLocks noGrp="1"/>
          </p:cNvGraphicFramePr>
          <p:nvPr>
            <p:extLst>
              <p:ext uri="{D42A27DB-BD31-4B8C-83A1-F6EECF244321}">
                <p14:modId xmlns:p14="http://schemas.microsoft.com/office/powerpoint/2010/main" val="1483245642"/>
              </p:ext>
            </p:extLst>
          </p:nvPr>
        </p:nvGraphicFramePr>
        <p:xfrm>
          <a:off x="0" y="1124744"/>
          <a:ext cx="9144001" cy="5769808"/>
        </p:xfrm>
        <a:graphic>
          <a:graphicData uri="http://schemas.openxmlformats.org/drawingml/2006/table">
            <a:tbl>
              <a:tblPr firstRow="1" bandRow="1">
                <a:tableStyleId>{5C22544A-7EE6-4342-B048-85BDC9FD1C3A}</a:tableStyleId>
              </a:tblPr>
              <a:tblGrid>
                <a:gridCol w="1043608">
                  <a:extLst>
                    <a:ext uri="{9D8B030D-6E8A-4147-A177-3AD203B41FA5}">
                      <a16:colId xmlns:a16="http://schemas.microsoft.com/office/drawing/2014/main" val="2170017480"/>
                    </a:ext>
                  </a:extLst>
                </a:gridCol>
                <a:gridCol w="5052393">
                  <a:extLst>
                    <a:ext uri="{9D8B030D-6E8A-4147-A177-3AD203B41FA5}">
                      <a16:colId xmlns:a16="http://schemas.microsoft.com/office/drawing/2014/main" val="991714777"/>
                    </a:ext>
                  </a:extLst>
                </a:gridCol>
                <a:gridCol w="3048000">
                  <a:extLst>
                    <a:ext uri="{9D8B030D-6E8A-4147-A177-3AD203B41FA5}">
                      <a16:colId xmlns:a16="http://schemas.microsoft.com/office/drawing/2014/main" val="4895092"/>
                    </a:ext>
                  </a:extLst>
                </a:gridCol>
              </a:tblGrid>
              <a:tr h="432048">
                <a:tc>
                  <a:txBody>
                    <a:bodyPr/>
                    <a:lstStyle/>
                    <a:p>
                      <a:r>
                        <a:rPr lang="es-ES" dirty="0" err="1"/>
                        <a:t>Number</a:t>
                      </a:r>
                      <a:endParaRPr lang="es-ES" dirty="0"/>
                    </a:p>
                  </a:txBody>
                  <a:tcPr/>
                </a:tc>
                <a:tc>
                  <a:txBody>
                    <a:bodyPr/>
                    <a:lstStyle/>
                    <a:p>
                      <a:r>
                        <a:rPr lang="es-ES" dirty="0" err="1"/>
                        <a:t>Name</a:t>
                      </a:r>
                      <a:endParaRPr lang="es-ES" dirty="0"/>
                    </a:p>
                  </a:txBody>
                  <a:tcPr/>
                </a:tc>
                <a:tc>
                  <a:txBody>
                    <a:bodyPr/>
                    <a:lstStyle/>
                    <a:p>
                      <a:r>
                        <a:rPr lang="es-ES" dirty="0" err="1"/>
                        <a:t>Responsible</a:t>
                      </a:r>
                      <a:r>
                        <a:rPr lang="es-ES" dirty="0"/>
                        <a:t> </a:t>
                      </a:r>
                      <a:r>
                        <a:rPr lang="es-ES" dirty="0" err="1"/>
                        <a:t>Body</a:t>
                      </a:r>
                      <a:r>
                        <a:rPr lang="es-ES" dirty="0"/>
                        <a:t> </a:t>
                      </a:r>
                      <a:r>
                        <a:rPr lang="es-ES" dirty="0" err="1"/>
                        <a:t>Name</a:t>
                      </a:r>
                      <a:endParaRPr lang="es-ES" dirty="0"/>
                    </a:p>
                  </a:txBody>
                  <a:tcPr/>
                </a:tc>
                <a:extLst>
                  <a:ext uri="{0D108BD9-81ED-4DB2-BD59-A6C34878D82A}">
                    <a16:rowId xmlns:a16="http://schemas.microsoft.com/office/drawing/2014/main" val="2206396867"/>
                  </a:ext>
                </a:extLst>
              </a:tr>
              <a:tr h="1368152">
                <a:tc>
                  <a:txBody>
                    <a:bodyPr/>
                    <a:lstStyle/>
                    <a:p>
                      <a:r>
                        <a:rPr lang="es-ES" dirty="0"/>
                        <a:t>1</a:t>
                      </a:r>
                    </a:p>
                  </a:txBody>
                  <a:tcPr/>
                </a:tc>
                <a:tc>
                  <a:txBody>
                    <a:bodyPr/>
                    <a:lstStyle/>
                    <a:p>
                      <a:r>
                        <a:rPr lang="it-IT" dirty="0"/>
                        <a:t>ERDF Regional Operational Programme Murcia. Priority 3 (d)</a:t>
                      </a:r>
                      <a:endParaRPr lang="es-ES" dirty="0"/>
                    </a:p>
                  </a:txBody>
                  <a:tcPr/>
                </a:tc>
                <a:tc>
                  <a:txBody>
                    <a:bodyPr/>
                    <a:lstStyle/>
                    <a:p>
                      <a:r>
                        <a:rPr lang="en-US" dirty="0"/>
                        <a:t>General Directorate for Budget and European Funds, Regional Government of Murcia</a:t>
                      </a:r>
                      <a:endParaRPr lang="es-ES" dirty="0"/>
                    </a:p>
                  </a:txBody>
                  <a:tcPr/>
                </a:tc>
                <a:extLst>
                  <a:ext uri="{0D108BD9-81ED-4DB2-BD59-A6C34878D82A}">
                    <a16:rowId xmlns:a16="http://schemas.microsoft.com/office/drawing/2014/main" val="1182339074"/>
                  </a:ext>
                </a:extLst>
              </a:tr>
              <a:tr h="1201256">
                <a:tc>
                  <a:txBody>
                    <a:bodyPr/>
                    <a:lstStyle/>
                    <a:p>
                      <a:r>
                        <a:rPr lang="es-ES" dirty="0"/>
                        <a:t>2</a:t>
                      </a:r>
                    </a:p>
                  </a:txBody>
                  <a:tcPr/>
                </a:tc>
                <a:tc>
                  <a:txBody>
                    <a:bodyPr/>
                    <a:lstStyle/>
                    <a:p>
                      <a:r>
                        <a:rPr lang="es-ES" dirty="0" err="1"/>
                        <a:t>Opperational</a:t>
                      </a:r>
                      <a:r>
                        <a:rPr lang="es-ES" dirty="0"/>
                        <a:t> </a:t>
                      </a:r>
                      <a:r>
                        <a:rPr lang="es-ES" dirty="0" err="1"/>
                        <a:t>Programme</a:t>
                      </a:r>
                      <a:r>
                        <a:rPr lang="es-ES" dirty="0"/>
                        <a:t> EFRE 2014-2020 Hessen</a:t>
                      </a:r>
                    </a:p>
                  </a:txBody>
                  <a:tcPr/>
                </a:tc>
                <a:tc>
                  <a:txBody>
                    <a:bodyPr/>
                    <a:lstStyle/>
                    <a:p>
                      <a:r>
                        <a:rPr lang="en-US" dirty="0"/>
                        <a:t>Ministry of Economics, Energy, Transport and Regional Development, State of Hesse</a:t>
                      </a:r>
                      <a:endParaRPr lang="es-ES" dirty="0"/>
                    </a:p>
                  </a:txBody>
                  <a:tcPr/>
                </a:tc>
                <a:extLst>
                  <a:ext uri="{0D108BD9-81ED-4DB2-BD59-A6C34878D82A}">
                    <a16:rowId xmlns:a16="http://schemas.microsoft.com/office/drawing/2014/main" val="3434290287"/>
                  </a:ext>
                </a:extLst>
              </a:tr>
              <a:tr h="443537">
                <a:tc>
                  <a:txBody>
                    <a:bodyPr/>
                    <a:lstStyle/>
                    <a:p>
                      <a:r>
                        <a:rPr lang="es-ES" dirty="0"/>
                        <a:t>3</a:t>
                      </a:r>
                    </a:p>
                  </a:txBody>
                  <a:tcPr/>
                </a:tc>
                <a:tc>
                  <a:txBody>
                    <a:bodyPr/>
                    <a:lstStyle/>
                    <a:p>
                      <a:r>
                        <a:rPr lang="es-ES" dirty="0"/>
                        <a:t>Regional </a:t>
                      </a:r>
                      <a:r>
                        <a:rPr lang="es-ES" dirty="0" err="1"/>
                        <a:t>Operational</a:t>
                      </a:r>
                      <a:r>
                        <a:rPr lang="es-ES" dirty="0"/>
                        <a:t> </a:t>
                      </a:r>
                      <a:r>
                        <a:rPr lang="es-ES" dirty="0" err="1"/>
                        <a:t>Programme</a:t>
                      </a:r>
                      <a:r>
                        <a:rPr lang="es-ES" dirty="0"/>
                        <a:t> Attica 2014-2020, TO 3, IP 3c</a:t>
                      </a:r>
                    </a:p>
                  </a:txBody>
                  <a:tcPr/>
                </a:tc>
                <a:tc>
                  <a:txBody>
                    <a:bodyPr/>
                    <a:lstStyle/>
                    <a:p>
                      <a:r>
                        <a:rPr lang="es-ES" dirty="0" err="1"/>
                        <a:t>Region</a:t>
                      </a:r>
                      <a:r>
                        <a:rPr lang="es-ES" dirty="0"/>
                        <a:t> of Attica</a:t>
                      </a:r>
                    </a:p>
                  </a:txBody>
                  <a:tcPr/>
                </a:tc>
                <a:extLst>
                  <a:ext uri="{0D108BD9-81ED-4DB2-BD59-A6C34878D82A}">
                    <a16:rowId xmlns:a16="http://schemas.microsoft.com/office/drawing/2014/main" val="1565675130"/>
                  </a:ext>
                </a:extLst>
              </a:tr>
              <a:tr h="443537">
                <a:tc>
                  <a:txBody>
                    <a:bodyPr/>
                    <a:lstStyle/>
                    <a:p>
                      <a:r>
                        <a:rPr lang="es-ES" dirty="0"/>
                        <a:t>4</a:t>
                      </a:r>
                    </a:p>
                  </a:txBody>
                  <a:tcPr/>
                </a:tc>
                <a:tc>
                  <a:txBody>
                    <a:bodyPr/>
                    <a:lstStyle/>
                    <a:p>
                      <a:r>
                        <a:rPr lang="es-ES" dirty="0"/>
                        <a:t>Regional </a:t>
                      </a:r>
                      <a:r>
                        <a:rPr lang="es-ES" dirty="0" err="1"/>
                        <a:t>Operative</a:t>
                      </a:r>
                      <a:r>
                        <a:rPr lang="es-ES" dirty="0"/>
                        <a:t> </a:t>
                      </a:r>
                      <a:r>
                        <a:rPr lang="es-ES" dirty="0" err="1"/>
                        <a:t>Programme</a:t>
                      </a:r>
                      <a:r>
                        <a:rPr lang="es-ES" dirty="0"/>
                        <a:t> ROP </a:t>
                      </a:r>
                      <a:r>
                        <a:rPr lang="es-ES" dirty="0" err="1"/>
                        <a:t>Lazio</a:t>
                      </a:r>
                      <a:r>
                        <a:rPr lang="es-ES" dirty="0"/>
                        <a:t> ERDF 2014 2020. </a:t>
                      </a:r>
                    </a:p>
                  </a:txBody>
                  <a:tcPr/>
                </a:tc>
                <a:tc>
                  <a:txBody>
                    <a:bodyPr/>
                    <a:lstStyle/>
                    <a:p>
                      <a:r>
                        <a:rPr lang="es-ES" dirty="0" err="1"/>
                        <a:t>Lazio</a:t>
                      </a:r>
                      <a:r>
                        <a:rPr lang="es-ES" dirty="0"/>
                        <a:t> </a:t>
                      </a:r>
                      <a:r>
                        <a:rPr lang="es-ES" dirty="0" err="1"/>
                        <a:t>Region</a:t>
                      </a:r>
                      <a:endParaRPr lang="es-ES" dirty="0"/>
                    </a:p>
                  </a:txBody>
                  <a:tcPr/>
                </a:tc>
                <a:extLst>
                  <a:ext uri="{0D108BD9-81ED-4DB2-BD59-A6C34878D82A}">
                    <a16:rowId xmlns:a16="http://schemas.microsoft.com/office/drawing/2014/main" val="2175117719"/>
                  </a:ext>
                </a:extLst>
              </a:tr>
              <a:tr h="443537">
                <a:tc>
                  <a:txBody>
                    <a:bodyPr/>
                    <a:lstStyle/>
                    <a:p>
                      <a:r>
                        <a:rPr lang="es-ES" dirty="0"/>
                        <a:t>5</a:t>
                      </a:r>
                    </a:p>
                  </a:txBody>
                  <a:tcPr/>
                </a:tc>
                <a:tc>
                  <a:txBody>
                    <a:bodyPr/>
                    <a:lstStyle/>
                    <a:p>
                      <a:r>
                        <a:rPr lang="en-US" dirty="0"/>
                        <a:t>Regional Operational </a:t>
                      </a:r>
                      <a:r>
                        <a:rPr lang="en-US" dirty="0" err="1"/>
                        <a:t>Programme</a:t>
                      </a:r>
                      <a:r>
                        <a:rPr lang="en-US" dirty="0"/>
                        <a:t> of the </a:t>
                      </a:r>
                      <a:r>
                        <a:rPr lang="en-US" dirty="0" err="1"/>
                        <a:t>Lubelskie</a:t>
                      </a:r>
                      <a:r>
                        <a:rPr lang="en-US" dirty="0"/>
                        <a:t> Voivodeship 2014 - 2020 </a:t>
                      </a:r>
                      <a:endParaRPr lang="es-ES" dirty="0"/>
                    </a:p>
                  </a:txBody>
                  <a:tcPr/>
                </a:tc>
                <a:tc>
                  <a:txBody>
                    <a:bodyPr/>
                    <a:lstStyle/>
                    <a:p>
                      <a:r>
                        <a:rPr lang="es-ES" dirty="0" err="1"/>
                        <a:t>Lubelskie</a:t>
                      </a:r>
                      <a:r>
                        <a:rPr lang="es-ES" dirty="0"/>
                        <a:t> </a:t>
                      </a:r>
                      <a:r>
                        <a:rPr lang="es-ES" dirty="0" err="1"/>
                        <a:t>Voivodeship</a:t>
                      </a:r>
                      <a:endParaRPr lang="es-ES" dirty="0"/>
                    </a:p>
                  </a:txBody>
                  <a:tcPr/>
                </a:tc>
                <a:extLst>
                  <a:ext uri="{0D108BD9-81ED-4DB2-BD59-A6C34878D82A}">
                    <a16:rowId xmlns:a16="http://schemas.microsoft.com/office/drawing/2014/main" val="2989363506"/>
                  </a:ext>
                </a:extLst>
              </a:tr>
              <a:tr h="443537">
                <a:tc>
                  <a:txBody>
                    <a:bodyPr/>
                    <a:lstStyle/>
                    <a:p>
                      <a:r>
                        <a:rPr lang="es-ES" dirty="0"/>
                        <a:t>6</a:t>
                      </a:r>
                    </a:p>
                  </a:txBody>
                  <a:tcPr/>
                </a:tc>
                <a:tc>
                  <a:txBody>
                    <a:bodyPr/>
                    <a:lstStyle/>
                    <a:p>
                      <a:r>
                        <a:rPr lang="en-US" dirty="0"/>
                        <a:t>D2N2 EU Structural and Investment Fund Strategy 2014-2020. Priority Axis 3</a:t>
                      </a:r>
                      <a:endParaRPr lang="es-ES" dirty="0"/>
                    </a:p>
                  </a:txBody>
                  <a:tcPr/>
                </a:tc>
                <a:tc>
                  <a:txBody>
                    <a:bodyPr/>
                    <a:lstStyle/>
                    <a:p>
                      <a:r>
                        <a:rPr lang="es-ES" dirty="0"/>
                        <a:t>Nottingham City Council</a:t>
                      </a:r>
                    </a:p>
                  </a:txBody>
                  <a:tcPr/>
                </a:tc>
                <a:extLst>
                  <a:ext uri="{0D108BD9-81ED-4DB2-BD59-A6C34878D82A}">
                    <a16:rowId xmlns:a16="http://schemas.microsoft.com/office/drawing/2014/main" val="1667385127"/>
                  </a:ext>
                </a:extLst>
              </a:tr>
            </a:tbl>
          </a:graphicData>
        </a:graphic>
      </p:graphicFrame>
    </p:spTree>
    <p:extLst>
      <p:ext uri="{BB962C8B-B14F-4D97-AF65-F5344CB8AC3E}">
        <p14:creationId xmlns:p14="http://schemas.microsoft.com/office/powerpoint/2010/main" val="1273393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D2FD67-365A-4E40-A0FB-9E0FE2E80B33}"/>
              </a:ext>
            </a:extLst>
          </p:cNvPr>
          <p:cNvSpPr>
            <a:spLocks noGrp="1"/>
          </p:cNvSpPr>
          <p:nvPr>
            <p:ph type="title"/>
          </p:nvPr>
        </p:nvSpPr>
        <p:spPr/>
        <p:txBody>
          <a:bodyPr/>
          <a:lstStyle/>
          <a:p>
            <a:r>
              <a:rPr lang="en-US" sz="3200" b="1" dirty="0"/>
              <a:t>Work Plan</a:t>
            </a:r>
            <a:br>
              <a:rPr lang="en-US" sz="3200" b="1" dirty="0"/>
            </a:br>
            <a:r>
              <a:rPr lang="en-US" sz="3200" b="1" dirty="0"/>
              <a:t>PHASE 1 “Interregional learning</a:t>
            </a:r>
            <a:r>
              <a:rPr lang="en-US" dirty="0"/>
              <a:t>”</a:t>
            </a:r>
            <a:endParaRPr lang="es-ES" dirty="0"/>
          </a:p>
        </p:txBody>
      </p:sp>
      <p:sp>
        <p:nvSpPr>
          <p:cNvPr id="3" name="Marcador de texto 2">
            <a:extLst>
              <a:ext uri="{FF2B5EF4-FFF2-40B4-BE49-F238E27FC236}">
                <a16:creationId xmlns:a16="http://schemas.microsoft.com/office/drawing/2014/main" id="{24880029-B8DE-4678-A43D-4E0DAD0CF1D4}"/>
              </a:ext>
            </a:extLst>
          </p:cNvPr>
          <p:cNvSpPr>
            <a:spLocks noGrp="1"/>
          </p:cNvSpPr>
          <p:nvPr>
            <p:ph type="body" sz="quarter" idx="10"/>
          </p:nvPr>
        </p:nvSpPr>
        <p:spPr/>
        <p:txBody>
          <a:bodyPr>
            <a:normAutofit fontScale="62500" lnSpcReduction="20000"/>
          </a:bodyPr>
          <a:lstStyle/>
          <a:p>
            <a:r>
              <a:rPr lang="es-ES" sz="3800" dirty="0">
                <a:solidFill>
                  <a:schemeClr val="accent1"/>
                </a:solidFill>
              </a:rPr>
              <a:t>SEMESTER 1: </a:t>
            </a:r>
            <a:r>
              <a:rPr lang="es-ES" sz="3800" dirty="0">
                <a:solidFill>
                  <a:schemeClr val="tx1"/>
                </a:solidFill>
              </a:rPr>
              <a:t> </a:t>
            </a:r>
            <a:r>
              <a:rPr lang="es-ES" sz="3800" dirty="0">
                <a:solidFill>
                  <a:schemeClr val="accent1"/>
                </a:solidFill>
              </a:rPr>
              <a:t>1/08/2019 – 31/01/2020</a:t>
            </a:r>
          </a:p>
          <a:p>
            <a:pPr marL="285750" indent="-285750">
              <a:buFont typeface="Wingdings" panose="05000000000000000000" pitchFamily="2" charset="2"/>
              <a:buChar char="§"/>
            </a:pPr>
            <a:r>
              <a:rPr lang="es-ES" dirty="0" err="1">
                <a:solidFill>
                  <a:schemeClr val="tx1"/>
                </a:solidFill>
              </a:rPr>
              <a:t>Desk</a:t>
            </a:r>
            <a:r>
              <a:rPr lang="es-ES" dirty="0">
                <a:solidFill>
                  <a:schemeClr val="tx1"/>
                </a:solidFill>
              </a:rPr>
              <a:t> </a:t>
            </a:r>
            <a:r>
              <a:rPr lang="es-ES" dirty="0" err="1">
                <a:solidFill>
                  <a:schemeClr val="tx1"/>
                </a:solidFill>
              </a:rPr>
              <a:t>Research</a:t>
            </a:r>
            <a:r>
              <a:rPr lang="es-ES" dirty="0">
                <a:solidFill>
                  <a:schemeClr val="tx1"/>
                </a:solidFill>
              </a:rPr>
              <a:t> </a:t>
            </a:r>
            <a:r>
              <a:rPr lang="es-ES" dirty="0" err="1">
                <a:solidFill>
                  <a:schemeClr val="tx1"/>
                </a:solidFill>
              </a:rPr>
              <a:t>on</a:t>
            </a:r>
            <a:r>
              <a:rPr lang="es-ES" dirty="0">
                <a:solidFill>
                  <a:schemeClr val="tx1"/>
                </a:solidFill>
              </a:rPr>
              <a:t> Business </a:t>
            </a:r>
            <a:r>
              <a:rPr lang="es-ES" dirty="0" err="1">
                <a:solidFill>
                  <a:schemeClr val="tx1"/>
                </a:solidFill>
              </a:rPr>
              <a:t>Scale</a:t>
            </a:r>
            <a:r>
              <a:rPr lang="es-ES" dirty="0">
                <a:solidFill>
                  <a:schemeClr val="tx1"/>
                </a:solidFill>
              </a:rPr>
              <a:t> up </a:t>
            </a:r>
            <a:r>
              <a:rPr lang="es-ES" dirty="0" err="1">
                <a:solidFill>
                  <a:schemeClr val="tx1"/>
                </a:solidFill>
              </a:rPr>
              <a:t>Policies</a:t>
            </a:r>
            <a:endParaRPr lang="es-ES" dirty="0">
              <a:solidFill>
                <a:schemeClr val="tx1"/>
              </a:solidFill>
            </a:endParaRPr>
          </a:p>
          <a:p>
            <a:pPr marL="285750" indent="-285750">
              <a:buFont typeface="Wingdings" panose="05000000000000000000" pitchFamily="2" charset="2"/>
              <a:buChar char="§"/>
            </a:pPr>
            <a:r>
              <a:rPr lang="en-US" dirty="0">
                <a:solidFill>
                  <a:schemeClr val="tx1"/>
                </a:solidFill>
              </a:rPr>
              <a:t>Benchmarking activities</a:t>
            </a:r>
          </a:p>
          <a:p>
            <a:pPr marL="285750" indent="-285750">
              <a:buFont typeface="Wingdings" panose="05000000000000000000" pitchFamily="2" charset="2"/>
              <a:buChar char="§"/>
            </a:pPr>
            <a:r>
              <a:rPr lang="es-ES" dirty="0" err="1">
                <a:solidFill>
                  <a:schemeClr val="tx1"/>
                </a:solidFill>
              </a:rPr>
              <a:t>Identification</a:t>
            </a:r>
            <a:r>
              <a:rPr lang="es-ES" dirty="0">
                <a:solidFill>
                  <a:schemeClr val="tx1"/>
                </a:solidFill>
              </a:rPr>
              <a:t> of </a:t>
            </a:r>
            <a:r>
              <a:rPr lang="es-ES" dirty="0" err="1">
                <a:solidFill>
                  <a:schemeClr val="tx1"/>
                </a:solidFill>
              </a:rPr>
              <a:t>Best</a:t>
            </a:r>
            <a:r>
              <a:rPr lang="es-ES" dirty="0">
                <a:solidFill>
                  <a:schemeClr val="tx1"/>
                </a:solidFill>
              </a:rPr>
              <a:t> </a:t>
            </a:r>
            <a:r>
              <a:rPr lang="es-ES" dirty="0" err="1">
                <a:solidFill>
                  <a:schemeClr val="tx1"/>
                </a:solidFill>
              </a:rPr>
              <a:t>Practices</a:t>
            </a:r>
            <a:r>
              <a:rPr lang="es-ES" dirty="0">
                <a:solidFill>
                  <a:schemeClr val="tx1"/>
                </a:solidFill>
              </a:rPr>
              <a:t> (</a:t>
            </a:r>
            <a:r>
              <a:rPr lang="es-ES" dirty="0" err="1">
                <a:solidFill>
                  <a:schemeClr val="tx1"/>
                </a:solidFill>
              </a:rPr>
              <a:t>BPs</a:t>
            </a:r>
            <a:r>
              <a:rPr lang="es-ES" dirty="0">
                <a:solidFill>
                  <a:schemeClr val="tx1"/>
                </a:solidFill>
              </a:rPr>
              <a:t>). </a:t>
            </a:r>
          </a:p>
          <a:p>
            <a:endParaRPr lang="es-ES" dirty="0">
              <a:solidFill>
                <a:schemeClr val="tx1"/>
              </a:solidFill>
            </a:endParaRPr>
          </a:p>
          <a:p>
            <a:r>
              <a:rPr lang="es-ES" sz="3300" dirty="0">
                <a:solidFill>
                  <a:srgbClr val="92D050"/>
                </a:solidFill>
              </a:rPr>
              <a:t>MAIN OUTPUS:</a:t>
            </a:r>
          </a:p>
          <a:p>
            <a:pPr marL="342900" indent="-342900">
              <a:buFont typeface="Wingdings" panose="05000000000000000000" pitchFamily="2" charset="2"/>
              <a:buChar char="ü"/>
            </a:pPr>
            <a:r>
              <a:rPr lang="en-US" b="0" dirty="0">
                <a:solidFill>
                  <a:schemeClr val="tx1"/>
                </a:solidFill>
              </a:rPr>
              <a:t>6 Stakeholders Action Groups (SAGs) created </a:t>
            </a:r>
          </a:p>
          <a:p>
            <a:pPr marL="342900" indent="-342900">
              <a:buFont typeface="Wingdings" panose="05000000000000000000" pitchFamily="2" charset="2"/>
              <a:buChar char="ü"/>
            </a:pPr>
            <a:r>
              <a:rPr lang="en-US" b="0" dirty="0">
                <a:solidFill>
                  <a:schemeClr val="tx1"/>
                </a:solidFill>
              </a:rPr>
              <a:t>1 management guideline developed; </a:t>
            </a:r>
          </a:p>
          <a:p>
            <a:pPr marL="342900" indent="-342900">
              <a:buFont typeface="Wingdings" panose="05000000000000000000" pitchFamily="2" charset="2"/>
              <a:buChar char="ü"/>
            </a:pPr>
            <a:r>
              <a:rPr lang="en-US" b="0" dirty="0">
                <a:solidFill>
                  <a:schemeClr val="tx1"/>
                </a:solidFill>
              </a:rPr>
              <a:t>1 Communication Strategy prepared;</a:t>
            </a:r>
          </a:p>
          <a:p>
            <a:pPr marL="342900" indent="-342900">
              <a:buFont typeface="Wingdings" panose="05000000000000000000" pitchFamily="2" charset="2"/>
              <a:buChar char="ü"/>
            </a:pPr>
            <a:r>
              <a:rPr lang="en-US" b="0" dirty="0">
                <a:solidFill>
                  <a:schemeClr val="tx1"/>
                </a:solidFill>
              </a:rPr>
              <a:t>SCALE UP Kick-off meeting </a:t>
            </a:r>
            <a:r>
              <a:rPr lang="en-US" b="0" dirty="0" err="1">
                <a:solidFill>
                  <a:schemeClr val="tx1"/>
                </a:solidFill>
              </a:rPr>
              <a:t>organised</a:t>
            </a:r>
            <a:endParaRPr lang="en-US" b="0" dirty="0">
              <a:solidFill>
                <a:schemeClr val="tx1"/>
              </a:solidFill>
            </a:endParaRPr>
          </a:p>
          <a:p>
            <a:pPr marL="342900" indent="-342900">
              <a:buFont typeface="Wingdings" panose="05000000000000000000" pitchFamily="2" charset="2"/>
              <a:buChar char="ü"/>
            </a:pPr>
            <a:r>
              <a:rPr lang="en-US" b="0" dirty="0">
                <a:solidFill>
                  <a:schemeClr val="tx1"/>
                </a:solidFill>
              </a:rPr>
              <a:t>1 press kit; 7 Media appearance; </a:t>
            </a:r>
          </a:p>
          <a:p>
            <a:pPr marL="342900" indent="-342900">
              <a:buFont typeface="Wingdings" panose="05000000000000000000" pitchFamily="2" charset="2"/>
              <a:buChar char="ü"/>
            </a:pPr>
            <a:r>
              <a:rPr lang="en-US" b="0" dirty="0">
                <a:solidFill>
                  <a:schemeClr val="tx1"/>
                </a:solidFill>
              </a:rPr>
              <a:t>1 poster printed and displayed in public places in each SCALE UP region; </a:t>
            </a:r>
          </a:p>
          <a:p>
            <a:pPr marL="342900" indent="-342900">
              <a:buFont typeface="Wingdings" panose="05000000000000000000" pitchFamily="2" charset="2"/>
              <a:buChar char="ü"/>
            </a:pPr>
            <a:r>
              <a:rPr lang="en-US" b="0" dirty="0">
                <a:solidFill>
                  <a:schemeClr val="tx1"/>
                </a:solidFill>
              </a:rPr>
              <a:t>7 Launching Conferences organized;</a:t>
            </a:r>
          </a:p>
          <a:p>
            <a:pPr marL="342900" indent="-342900">
              <a:buFont typeface="Wingdings" panose="05000000000000000000" pitchFamily="2" charset="2"/>
              <a:buChar char="ü"/>
            </a:pPr>
            <a:r>
              <a:rPr lang="en-US" b="0" dirty="0">
                <a:solidFill>
                  <a:schemeClr val="tx1"/>
                </a:solidFill>
              </a:rPr>
              <a:t>1 website;</a:t>
            </a:r>
          </a:p>
          <a:p>
            <a:pPr marL="342900" indent="-342900">
              <a:buFont typeface="Wingdings" panose="05000000000000000000" pitchFamily="2" charset="2"/>
              <a:buChar char="ü"/>
            </a:pPr>
            <a:r>
              <a:rPr lang="en-US" b="0" dirty="0">
                <a:solidFill>
                  <a:schemeClr val="tx1"/>
                </a:solidFill>
              </a:rPr>
              <a:t>1 newsletter;</a:t>
            </a:r>
          </a:p>
          <a:p>
            <a:pPr marL="342900" indent="-342900">
              <a:buFont typeface="Wingdings" panose="05000000000000000000" pitchFamily="2" charset="2"/>
              <a:buChar char="ü"/>
            </a:pPr>
            <a:r>
              <a:rPr lang="en-US" b="0" dirty="0">
                <a:solidFill>
                  <a:schemeClr val="tx1"/>
                </a:solidFill>
              </a:rPr>
              <a:t>Minimum of 12 Best practices identified (2-3 BP per partner); </a:t>
            </a:r>
          </a:p>
          <a:p>
            <a:pPr marL="342900" indent="-342900">
              <a:buFont typeface="Wingdings" panose="05000000000000000000" pitchFamily="2" charset="2"/>
              <a:buChar char="ü"/>
            </a:pPr>
            <a:r>
              <a:rPr lang="en-US" b="0" dirty="0">
                <a:solidFill>
                  <a:schemeClr val="tx1"/>
                </a:solidFill>
              </a:rPr>
              <a:t>1 Digital Good practices Guide produced;</a:t>
            </a:r>
          </a:p>
          <a:p>
            <a:pPr marL="342900" indent="-342900">
              <a:buFont typeface="Wingdings" panose="05000000000000000000" pitchFamily="2" charset="2"/>
              <a:buChar char="ü"/>
            </a:pPr>
            <a:r>
              <a:rPr lang="en-US" b="0" dirty="0">
                <a:solidFill>
                  <a:schemeClr val="tx1"/>
                </a:solidFill>
              </a:rPr>
              <a:t>1st Interregional Policy Learning event organized in Poland + 2</a:t>
            </a:r>
            <a:r>
              <a:rPr lang="en-US" b="0" baseline="30000" dirty="0">
                <a:solidFill>
                  <a:schemeClr val="tx1"/>
                </a:solidFill>
              </a:rPr>
              <a:t>nd</a:t>
            </a:r>
            <a:r>
              <a:rPr lang="en-US" b="0" dirty="0">
                <a:solidFill>
                  <a:schemeClr val="tx1"/>
                </a:solidFill>
              </a:rPr>
              <a:t> project meeting; </a:t>
            </a:r>
          </a:p>
          <a:p>
            <a:pPr marL="342900" indent="-342900">
              <a:buFont typeface="Wingdings" panose="05000000000000000000" pitchFamily="2" charset="2"/>
              <a:buChar char="ü"/>
            </a:pPr>
            <a:r>
              <a:rPr lang="en-US" b="0" dirty="0">
                <a:solidFill>
                  <a:schemeClr val="tx1"/>
                </a:solidFill>
              </a:rPr>
              <a:t>1 Auditor per region nominated (following national rules);</a:t>
            </a:r>
          </a:p>
          <a:p>
            <a:pPr marL="342900" indent="-342900">
              <a:buFont typeface="Wingdings" panose="05000000000000000000" pitchFamily="2" charset="2"/>
              <a:buChar char="ü"/>
            </a:pPr>
            <a:r>
              <a:rPr lang="en-US" b="0" dirty="0">
                <a:solidFill>
                  <a:schemeClr val="tx1"/>
                </a:solidFill>
              </a:rPr>
              <a:t>6 Regional Surveys produced;</a:t>
            </a:r>
          </a:p>
          <a:p>
            <a:pPr marL="342900" indent="-342900">
              <a:buFont typeface="Wingdings" panose="05000000000000000000" pitchFamily="2" charset="2"/>
              <a:buChar char="ü"/>
            </a:pPr>
            <a:r>
              <a:rPr lang="en-US" b="0" dirty="0">
                <a:solidFill>
                  <a:schemeClr val="tx1"/>
                </a:solidFill>
              </a:rPr>
              <a:t>1 Interregional Survey produced.</a:t>
            </a:r>
            <a:endParaRPr lang="es-ES" b="0" dirty="0">
              <a:solidFill>
                <a:schemeClr val="tx1"/>
              </a:solidFill>
            </a:endParaRPr>
          </a:p>
          <a:p>
            <a:endParaRPr lang="es-ES" dirty="0"/>
          </a:p>
        </p:txBody>
      </p:sp>
    </p:spTree>
    <p:extLst>
      <p:ext uri="{BB962C8B-B14F-4D97-AF65-F5344CB8AC3E}">
        <p14:creationId xmlns:p14="http://schemas.microsoft.com/office/powerpoint/2010/main" val="2348529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49B3F-CC87-4945-AEDC-D643E227DB89}"/>
              </a:ext>
            </a:extLst>
          </p:cNvPr>
          <p:cNvSpPr>
            <a:spLocks noGrp="1"/>
          </p:cNvSpPr>
          <p:nvPr>
            <p:ph type="title"/>
          </p:nvPr>
        </p:nvSpPr>
        <p:spPr/>
        <p:txBody>
          <a:bodyPr/>
          <a:lstStyle/>
          <a:p>
            <a:r>
              <a:rPr lang="en-US" sz="3200" b="1" dirty="0"/>
              <a:t>Work Plan</a:t>
            </a:r>
            <a:br>
              <a:rPr lang="en-US" sz="3200" b="1" dirty="0"/>
            </a:br>
            <a:r>
              <a:rPr lang="en-US" sz="3200" b="1" dirty="0"/>
              <a:t>PHASE 1 “Interregional learning”</a:t>
            </a:r>
            <a:endParaRPr lang="es-ES" sz="3200" b="1" dirty="0"/>
          </a:p>
        </p:txBody>
      </p:sp>
      <p:sp>
        <p:nvSpPr>
          <p:cNvPr id="3" name="Marcador de texto 2">
            <a:extLst>
              <a:ext uri="{FF2B5EF4-FFF2-40B4-BE49-F238E27FC236}">
                <a16:creationId xmlns:a16="http://schemas.microsoft.com/office/drawing/2014/main" id="{537E4A29-F404-4F29-9D59-8E8F12B97E2B}"/>
              </a:ext>
            </a:extLst>
          </p:cNvPr>
          <p:cNvSpPr>
            <a:spLocks noGrp="1"/>
          </p:cNvSpPr>
          <p:nvPr>
            <p:ph type="body" sz="quarter" idx="10"/>
          </p:nvPr>
        </p:nvSpPr>
        <p:spPr/>
        <p:txBody>
          <a:bodyPr>
            <a:normAutofit fontScale="92500" lnSpcReduction="10000"/>
          </a:bodyPr>
          <a:lstStyle/>
          <a:p>
            <a:r>
              <a:rPr lang="es-ES" dirty="0">
                <a:solidFill>
                  <a:schemeClr val="accent1"/>
                </a:solidFill>
              </a:rPr>
              <a:t>SEMESTER 2: </a:t>
            </a:r>
            <a:r>
              <a:rPr lang="es-ES" dirty="0">
                <a:solidFill>
                  <a:schemeClr val="tx1"/>
                </a:solidFill>
              </a:rPr>
              <a:t> </a:t>
            </a:r>
            <a:r>
              <a:rPr lang="es-ES" dirty="0">
                <a:solidFill>
                  <a:schemeClr val="accent1"/>
                </a:solidFill>
              </a:rPr>
              <a:t>1/02/2020 – 31/07/2020</a:t>
            </a:r>
          </a:p>
          <a:p>
            <a:pPr marL="285750" indent="-285750">
              <a:buFont typeface="Wingdings" panose="05000000000000000000" pitchFamily="2" charset="2"/>
              <a:buChar char="§"/>
            </a:pPr>
            <a:r>
              <a:rPr lang="en-US" dirty="0">
                <a:solidFill>
                  <a:schemeClr val="tx1"/>
                </a:solidFill>
              </a:rPr>
              <a:t>Organization of Interregional Site Visits (ISV).</a:t>
            </a:r>
            <a:r>
              <a:rPr lang="es-ES" dirty="0">
                <a:solidFill>
                  <a:schemeClr val="tx1"/>
                </a:solidFill>
              </a:rPr>
              <a:t> </a:t>
            </a:r>
          </a:p>
          <a:p>
            <a:pPr marL="285750" indent="-285750">
              <a:buFont typeface="Wingdings" panose="05000000000000000000" pitchFamily="2" charset="2"/>
              <a:buChar char="§"/>
            </a:pPr>
            <a:endParaRPr lang="es-ES" dirty="0">
              <a:solidFill>
                <a:schemeClr val="tx1"/>
              </a:solidFill>
            </a:endParaRPr>
          </a:p>
          <a:p>
            <a:r>
              <a:rPr lang="es-ES" dirty="0">
                <a:solidFill>
                  <a:srgbClr val="92D050"/>
                </a:solidFill>
              </a:rPr>
              <a:t>MAIN OUTPUTS</a:t>
            </a:r>
          </a:p>
          <a:p>
            <a:pPr marL="342900" indent="-342900">
              <a:buFont typeface="Wingdings" panose="05000000000000000000" pitchFamily="2" charset="2"/>
              <a:buChar char="ü"/>
            </a:pPr>
            <a:r>
              <a:rPr lang="en-US" b="0" dirty="0">
                <a:solidFill>
                  <a:schemeClr val="tx1"/>
                </a:solidFill>
              </a:rPr>
              <a:t>4 Interregional site visits organized and partly implemented; </a:t>
            </a:r>
          </a:p>
          <a:p>
            <a:pPr marL="342900" indent="-342900">
              <a:buFont typeface="Wingdings" panose="05000000000000000000" pitchFamily="2" charset="2"/>
              <a:buChar char="ü"/>
            </a:pPr>
            <a:r>
              <a:rPr lang="en-US" b="0" dirty="0">
                <a:solidFill>
                  <a:schemeClr val="tx1"/>
                </a:solidFill>
              </a:rPr>
              <a:t>2nd Interregional Policy Learning Event on “New technologies as a tool to facilitate business scale up” organized in M9 in Italy + 3</a:t>
            </a:r>
            <a:r>
              <a:rPr lang="en-US" b="0" baseline="30000" dirty="0">
                <a:solidFill>
                  <a:schemeClr val="tx1"/>
                </a:solidFill>
              </a:rPr>
              <a:t>rd</a:t>
            </a:r>
            <a:r>
              <a:rPr lang="en-US" b="0" dirty="0">
                <a:solidFill>
                  <a:schemeClr val="tx1"/>
                </a:solidFill>
              </a:rPr>
              <a:t> project meeting;</a:t>
            </a:r>
          </a:p>
          <a:p>
            <a:pPr marL="342900" indent="-342900">
              <a:buFont typeface="Wingdings" panose="05000000000000000000" pitchFamily="2" charset="2"/>
              <a:buChar char="ü"/>
            </a:pPr>
            <a:r>
              <a:rPr lang="en-US" b="0" dirty="0">
                <a:solidFill>
                  <a:schemeClr val="tx1"/>
                </a:solidFill>
              </a:rPr>
              <a:t>6 meetings with SAG members;</a:t>
            </a:r>
          </a:p>
          <a:p>
            <a:pPr marL="342900" indent="-342900">
              <a:buFont typeface="Wingdings" panose="05000000000000000000" pitchFamily="2" charset="2"/>
              <a:buChar char="ü"/>
            </a:pPr>
            <a:r>
              <a:rPr lang="en-US" b="0" dirty="0">
                <a:solidFill>
                  <a:schemeClr val="tx1"/>
                </a:solidFill>
              </a:rPr>
              <a:t>1 press conference; 7 Media appearance; </a:t>
            </a:r>
          </a:p>
          <a:p>
            <a:pPr marL="342900" indent="-342900">
              <a:buFont typeface="Wingdings" panose="05000000000000000000" pitchFamily="2" charset="2"/>
              <a:buChar char="ü"/>
            </a:pPr>
            <a:r>
              <a:rPr lang="en-US" b="0" dirty="0">
                <a:solidFill>
                  <a:schemeClr val="tx1"/>
                </a:solidFill>
              </a:rPr>
              <a:t>1 SCALE UP brochure designed, translated and printed;</a:t>
            </a:r>
          </a:p>
          <a:p>
            <a:pPr marL="342900" indent="-342900">
              <a:buFont typeface="Wingdings" panose="05000000000000000000" pitchFamily="2" charset="2"/>
              <a:buChar char="ü"/>
            </a:pPr>
            <a:r>
              <a:rPr lang="en-US" b="0" dirty="0">
                <a:solidFill>
                  <a:schemeClr val="tx1"/>
                </a:solidFill>
              </a:rPr>
              <a:t>2nd-newsletter;</a:t>
            </a:r>
          </a:p>
          <a:p>
            <a:pPr marL="342900" indent="-342900">
              <a:buFont typeface="Wingdings" panose="05000000000000000000" pitchFamily="2" charset="2"/>
              <a:buChar char="ü"/>
            </a:pPr>
            <a:r>
              <a:rPr lang="en-US" b="0" dirty="0">
                <a:solidFill>
                  <a:schemeClr val="tx1"/>
                </a:solidFill>
              </a:rPr>
              <a:t>1 Progress Report (PR1) submitted; </a:t>
            </a:r>
          </a:p>
          <a:p>
            <a:pPr marL="342900" indent="-342900">
              <a:buFont typeface="Wingdings" panose="05000000000000000000" pitchFamily="2" charset="2"/>
              <a:buChar char="ü"/>
            </a:pPr>
            <a:r>
              <a:rPr lang="en-US" b="0" dirty="0">
                <a:solidFill>
                  <a:schemeClr val="tx1"/>
                </a:solidFill>
              </a:rPr>
              <a:t>7 Presentations of SCALE UP project In local events.</a:t>
            </a:r>
            <a:endParaRPr lang="es-ES" b="0" dirty="0">
              <a:solidFill>
                <a:schemeClr val="tx1"/>
              </a:solidFill>
            </a:endParaRPr>
          </a:p>
          <a:p>
            <a:pPr marL="285750" indent="-285750">
              <a:buFont typeface="Wingdings" panose="05000000000000000000" pitchFamily="2" charset="2"/>
              <a:buChar char="§"/>
            </a:pPr>
            <a:endParaRPr lang="es-ES" dirty="0"/>
          </a:p>
        </p:txBody>
      </p:sp>
    </p:spTree>
    <p:extLst>
      <p:ext uri="{BB962C8B-B14F-4D97-AF65-F5344CB8AC3E}">
        <p14:creationId xmlns:p14="http://schemas.microsoft.com/office/powerpoint/2010/main" val="818729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F43164-786E-4040-B6CC-6DE6F5D30FA1}"/>
              </a:ext>
            </a:extLst>
          </p:cNvPr>
          <p:cNvSpPr>
            <a:spLocks noGrp="1"/>
          </p:cNvSpPr>
          <p:nvPr>
            <p:ph type="title"/>
          </p:nvPr>
        </p:nvSpPr>
        <p:spPr>
          <a:xfrm>
            <a:off x="611560" y="404664"/>
            <a:ext cx="8229600" cy="562074"/>
          </a:xfrm>
        </p:spPr>
        <p:txBody>
          <a:bodyPr/>
          <a:lstStyle/>
          <a:p>
            <a:r>
              <a:rPr lang="en-US" sz="3200" b="1" dirty="0"/>
              <a:t>Work Plan</a:t>
            </a:r>
            <a:br>
              <a:rPr lang="en-US" sz="3200" b="1" dirty="0"/>
            </a:br>
            <a:r>
              <a:rPr lang="en-US" sz="3200" b="1" dirty="0"/>
              <a:t>PHASE 1 “Interregional learning”</a:t>
            </a:r>
            <a:endParaRPr lang="es-ES" sz="3200" b="1" dirty="0"/>
          </a:p>
        </p:txBody>
      </p:sp>
      <p:sp>
        <p:nvSpPr>
          <p:cNvPr id="3" name="Marcador de texto 2">
            <a:extLst>
              <a:ext uri="{FF2B5EF4-FFF2-40B4-BE49-F238E27FC236}">
                <a16:creationId xmlns:a16="http://schemas.microsoft.com/office/drawing/2014/main" id="{0F8C180E-4E17-412C-B463-92367251D2EF}"/>
              </a:ext>
            </a:extLst>
          </p:cNvPr>
          <p:cNvSpPr>
            <a:spLocks noGrp="1"/>
          </p:cNvSpPr>
          <p:nvPr>
            <p:ph type="body" sz="quarter" idx="10"/>
          </p:nvPr>
        </p:nvSpPr>
        <p:spPr/>
        <p:txBody>
          <a:bodyPr>
            <a:normAutofit fontScale="85000" lnSpcReduction="10000"/>
          </a:bodyPr>
          <a:lstStyle/>
          <a:p>
            <a:r>
              <a:rPr lang="es-ES" dirty="0">
                <a:solidFill>
                  <a:schemeClr val="accent1"/>
                </a:solidFill>
              </a:rPr>
              <a:t>SEMESTER 3: </a:t>
            </a:r>
            <a:r>
              <a:rPr lang="es-ES" dirty="0">
                <a:solidFill>
                  <a:schemeClr val="tx1"/>
                </a:solidFill>
              </a:rPr>
              <a:t> </a:t>
            </a:r>
            <a:r>
              <a:rPr lang="es-ES" dirty="0">
                <a:solidFill>
                  <a:schemeClr val="accent1"/>
                </a:solidFill>
              </a:rPr>
              <a:t>1/08/2020 – 31/01/2021</a:t>
            </a:r>
          </a:p>
          <a:p>
            <a:pPr marL="285750" indent="-285750">
              <a:buFont typeface="Wingdings" panose="05000000000000000000" pitchFamily="2" charset="2"/>
              <a:buChar char="§"/>
            </a:pPr>
            <a:r>
              <a:rPr lang="en-US" dirty="0">
                <a:solidFill>
                  <a:schemeClr val="tx1"/>
                </a:solidFill>
              </a:rPr>
              <a:t>Organization of Interregional Site Visits (ISV)</a:t>
            </a:r>
          </a:p>
          <a:p>
            <a:pPr marL="285750" indent="-285750">
              <a:buFont typeface="Wingdings" panose="05000000000000000000" pitchFamily="2" charset="2"/>
              <a:buChar char="§"/>
            </a:pPr>
            <a:r>
              <a:rPr lang="en-US" dirty="0">
                <a:solidFill>
                  <a:schemeClr val="tx1"/>
                </a:solidFill>
              </a:rPr>
              <a:t>Peer Reviews between “importer” and “exporter” of each BP</a:t>
            </a:r>
            <a:endParaRPr lang="es-ES" dirty="0">
              <a:solidFill>
                <a:schemeClr val="tx1"/>
              </a:solidFill>
            </a:endParaRPr>
          </a:p>
          <a:p>
            <a:pPr marL="285750" indent="-285750">
              <a:buFont typeface="Wingdings" panose="05000000000000000000" pitchFamily="2" charset="2"/>
              <a:buChar char="§"/>
            </a:pPr>
            <a:endParaRPr lang="es-ES" dirty="0">
              <a:solidFill>
                <a:schemeClr val="tx1"/>
              </a:solidFill>
            </a:endParaRPr>
          </a:p>
          <a:p>
            <a:r>
              <a:rPr lang="es-ES" dirty="0">
                <a:solidFill>
                  <a:srgbClr val="92D050"/>
                </a:solidFill>
              </a:rPr>
              <a:t>MAIN OUTPUTS</a:t>
            </a:r>
          </a:p>
          <a:p>
            <a:pPr marL="342900" indent="-342900">
              <a:buFont typeface="Wingdings" panose="05000000000000000000" pitchFamily="2" charset="2"/>
              <a:buChar char="ü"/>
            </a:pPr>
            <a:r>
              <a:rPr lang="en-US" b="0" dirty="0">
                <a:solidFill>
                  <a:schemeClr val="tx1"/>
                </a:solidFill>
              </a:rPr>
              <a:t>2 Interregional Site visits implemented;</a:t>
            </a:r>
          </a:p>
          <a:p>
            <a:pPr marL="342900" indent="-342900">
              <a:buFont typeface="Wingdings" panose="05000000000000000000" pitchFamily="2" charset="2"/>
              <a:buChar char="ü"/>
            </a:pPr>
            <a:r>
              <a:rPr lang="en-US" b="0" dirty="0">
                <a:solidFill>
                  <a:schemeClr val="tx1"/>
                </a:solidFill>
              </a:rPr>
              <a:t>6 Peer Reviews implemented; </a:t>
            </a:r>
          </a:p>
          <a:p>
            <a:pPr marL="342900" indent="-342900">
              <a:buFont typeface="Wingdings" panose="05000000000000000000" pitchFamily="2" charset="2"/>
              <a:buChar char="ü"/>
            </a:pPr>
            <a:r>
              <a:rPr lang="en-US" b="0" dirty="0">
                <a:solidFill>
                  <a:schemeClr val="tx1"/>
                </a:solidFill>
              </a:rPr>
              <a:t>6 Reports (Roadmaps) developed; </a:t>
            </a:r>
          </a:p>
          <a:p>
            <a:pPr marL="342900" indent="-342900">
              <a:buFont typeface="Wingdings" panose="05000000000000000000" pitchFamily="2" charset="2"/>
              <a:buChar char="ü"/>
            </a:pPr>
            <a:r>
              <a:rPr lang="en-US" b="0" dirty="0">
                <a:solidFill>
                  <a:schemeClr val="tx1"/>
                </a:solidFill>
              </a:rPr>
              <a:t>1 internal meeting per partner institution; </a:t>
            </a:r>
          </a:p>
          <a:p>
            <a:pPr marL="342900" indent="-342900">
              <a:buFont typeface="Wingdings" panose="05000000000000000000" pitchFamily="2" charset="2"/>
              <a:buChar char="ü"/>
            </a:pPr>
            <a:r>
              <a:rPr lang="en-US" b="0" dirty="0">
                <a:solidFill>
                  <a:schemeClr val="tx1"/>
                </a:solidFill>
              </a:rPr>
              <a:t>3rd Interregional Policy Learning Event in Greece + 4</a:t>
            </a:r>
            <a:r>
              <a:rPr lang="en-US" b="0" baseline="30000" dirty="0">
                <a:solidFill>
                  <a:schemeClr val="tx1"/>
                </a:solidFill>
              </a:rPr>
              <a:t>th</a:t>
            </a:r>
            <a:r>
              <a:rPr lang="en-US" b="0" dirty="0">
                <a:solidFill>
                  <a:schemeClr val="tx1"/>
                </a:solidFill>
              </a:rPr>
              <a:t> project meeting;</a:t>
            </a:r>
          </a:p>
          <a:p>
            <a:pPr marL="342900" indent="-342900">
              <a:buFont typeface="Wingdings" panose="05000000000000000000" pitchFamily="2" charset="2"/>
              <a:buChar char="ü"/>
            </a:pPr>
            <a:r>
              <a:rPr lang="en-US" b="0" dirty="0">
                <a:solidFill>
                  <a:schemeClr val="tx1"/>
                </a:solidFill>
              </a:rPr>
              <a:t>1 Press conference + 7 Media appearance;</a:t>
            </a:r>
          </a:p>
          <a:p>
            <a:pPr marL="342900" indent="-342900">
              <a:buFont typeface="Wingdings" panose="05000000000000000000" pitchFamily="2" charset="2"/>
              <a:buChar char="ü"/>
            </a:pPr>
            <a:r>
              <a:rPr lang="en-US" b="0" dirty="0">
                <a:solidFill>
                  <a:schemeClr val="tx1"/>
                </a:solidFill>
              </a:rPr>
              <a:t>3rd e-newsletter; </a:t>
            </a:r>
          </a:p>
          <a:p>
            <a:pPr marL="342900" indent="-342900">
              <a:buFont typeface="Wingdings" panose="05000000000000000000" pitchFamily="2" charset="2"/>
              <a:buChar char="ü"/>
            </a:pPr>
            <a:r>
              <a:rPr lang="en-US" b="0" dirty="0">
                <a:solidFill>
                  <a:schemeClr val="tx1"/>
                </a:solidFill>
              </a:rPr>
              <a:t>2nd Progress Report submitted;</a:t>
            </a:r>
          </a:p>
          <a:p>
            <a:pPr marL="342900" indent="-342900">
              <a:buFont typeface="Wingdings" panose="05000000000000000000" pitchFamily="2" charset="2"/>
              <a:buChar char="ü"/>
            </a:pPr>
            <a:r>
              <a:rPr lang="en-US" b="0" dirty="0">
                <a:solidFill>
                  <a:schemeClr val="tx1"/>
                </a:solidFill>
              </a:rPr>
              <a:t>6 SAG meetings organized.</a:t>
            </a:r>
          </a:p>
          <a:p>
            <a:endParaRPr lang="es-ES" dirty="0"/>
          </a:p>
        </p:txBody>
      </p:sp>
    </p:spTree>
    <p:extLst>
      <p:ext uri="{BB962C8B-B14F-4D97-AF65-F5344CB8AC3E}">
        <p14:creationId xmlns:p14="http://schemas.microsoft.com/office/powerpoint/2010/main" val="3470325027"/>
      </p:ext>
    </p:extLst>
  </p:cSld>
  <p:clrMapOvr>
    <a:masterClrMapping/>
  </p:clrMapOvr>
</p:sld>
</file>

<file path=ppt/theme/theme1.xml><?xml version="1.0" encoding="utf-8"?>
<a:theme xmlns:a="http://schemas.openxmlformats.org/drawingml/2006/main" name="BASIC">
  <a:themeElements>
    <a:clrScheme name="Interreg Europe">
      <a:dk1>
        <a:sysClr val="windowText" lastClr="000000"/>
      </a:dk1>
      <a:lt1>
        <a:sysClr val="window" lastClr="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ME_project1" id="{A4B97E4A-A1CF-43FD-8CE2-B7DEA820762E}" vid="{AC910D50-3580-4664-AD6C-F2DAA6B4CD92}"/>
    </a:ext>
  </a:extLst>
</a:theme>
</file>

<file path=ppt/theme/theme2.xml><?xml version="1.0" encoding="utf-8"?>
<a:theme xmlns:a="http://schemas.openxmlformats.org/drawingml/2006/main" name="CONTENT page">
  <a:themeElements>
    <a:clrScheme name="Interreg Europe">
      <a:dk1>
        <a:sysClr val="windowText" lastClr="000000"/>
      </a:dk1>
      <a:lt1>
        <a:sysClr val="window" lastClr="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ME_project1" id="{A4B97E4A-A1CF-43FD-8CE2-B7DEA820762E}" vid="{9D64823E-28CD-4B98-B4C4-99ED989DA2DA}"/>
    </a:ext>
  </a:extLst>
</a:theme>
</file>

<file path=ppt/theme/theme3.xml><?xml version="1.0" encoding="utf-8"?>
<a:theme xmlns:a="http://schemas.openxmlformats.org/drawingml/2006/main" name="IMAGE">
  <a:themeElements>
    <a:clrScheme name="Interreg Europe">
      <a:dk1>
        <a:sysClr val="windowText" lastClr="000000"/>
      </a:dk1>
      <a:lt1>
        <a:sysClr val="window" lastClr="FFFFFF"/>
      </a:lt1>
      <a:dk2>
        <a:srgbClr val="1F497D"/>
      </a:dk2>
      <a:lt2>
        <a:srgbClr val="EEECE1"/>
      </a:lt2>
      <a:accent1>
        <a:srgbClr val="FDC609"/>
      </a:accent1>
      <a:accent2>
        <a:srgbClr val="98C222"/>
      </a:accent2>
      <a:accent3>
        <a:srgbClr val="159960"/>
      </a:accent3>
      <a:accent4>
        <a:srgbClr val="21B7CF"/>
      </a:accent4>
      <a:accent5>
        <a:srgbClr val="000099"/>
      </a:accent5>
      <a:accent6>
        <a:srgbClr val="FFCC00"/>
      </a:accent6>
      <a:hlink>
        <a:srgbClr val="363438"/>
      </a:hlink>
      <a:folHlink>
        <a:srgbClr val="000099"/>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ME_project1" id="{A4B97E4A-A1CF-43FD-8CE2-B7DEA820762E}" vid="{296089CE-2F7B-40D1-B0E2-D9356F11E9FC}"/>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SME_project</Template>
  <TotalTime>5192</TotalTime>
  <Words>877</Words>
  <Application>Microsoft Office PowerPoint</Application>
  <PresentationFormat>Presentación en pantalla (4:3)</PresentationFormat>
  <Paragraphs>147</Paragraphs>
  <Slides>12</Slides>
  <Notes>0</Notes>
  <HiddenSlides>0</HiddenSlides>
  <MMClips>0</MMClips>
  <ScaleCrop>false</ScaleCrop>
  <HeadingPairs>
    <vt:vector size="8" baseType="variant">
      <vt:variant>
        <vt:lpstr>Fuentes usadas</vt:lpstr>
      </vt:variant>
      <vt:variant>
        <vt:i4>4</vt:i4>
      </vt:variant>
      <vt:variant>
        <vt:lpstr>Tema</vt:lpstr>
      </vt:variant>
      <vt:variant>
        <vt:i4>3</vt:i4>
      </vt:variant>
      <vt:variant>
        <vt:lpstr>Servidores OLE incrustados</vt:lpstr>
      </vt:variant>
      <vt:variant>
        <vt:i4>1</vt:i4>
      </vt:variant>
      <vt:variant>
        <vt:lpstr>Títulos de diapositiva</vt:lpstr>
      </vt:variant>
      <vt:variant>
        <vt:i4>12</vt:i4>
      </vt:variant>
    </vt:vector>
  </HeadingPairs>
  <TitlesOfParts>
    <vt:vector size="20" baseType="lpstr">
      <vt:lpstr>Arial</vt:lpstr>
      <vt:lpstr>Calibri</vt:lpstr>
      <vt:lpstr>Courier New</vt:lpstr>
      <vt:lpstr>Wingdings</vt:lpstr>
      <vt:lpstr>BASIC</vt:lpstr>
      <vt:lpstr>CONTENT page</vt:lpstr>
      <vt:lpstr>IMAGE</vt:lpstr>
      <vt:lpstr>Objeto empaquetador del shell</vt:lpstr>
      <vt:lpstr>Overall Project Review Murcia, 24/07 </vt:lpstr>
      <vt:lpstr>What is recently achieved ?</vt:lpstr>
      <vt:lpstr>Index</vt:lpstr>
      <vt:lpstr>SCALE UP OBJECTIVES</vt:lpstr>
      <vt:lpstr>SUB-OBJECTIVES</vt:lpstr>
      <vt:lpstr>POLICY INSTRUMENTS</vt:lpstr>
      <vt:lpstr>Work Plan PHASE 1 “Interregional learning”</vt:lpstr>
      <vt:lpstr>Work Plan PHASE 1 “Interregional learning”</vt:lpstr>
      <vt:lpstr>Work Plan PHASE 1 “Interregional learning”</vt:lpstr>
      <vt:lpstr>Work Plan PHASE 1 “Interregional learning”</vt:lpstr>
      <vt:lpstr>Work Plan - PHASE 2</vt:lpstr>
      <vt:lpstr>Thank you!  ¡Gracias! Danke! Merci! Grazie! Dziękuję! Σας ευχαριστώ!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raquel</dc:creator>
  <cp:lastModifiedBy>Rafael Ataz Gómez</cp:lastModifiedBy>
  <cp:revision>89</cp:revision>
  <dcterms:created xsi:type="dcterms:W3CDTF">2019-06-17T09:44:12Z</dcterms:created>
  <dcterms:modified xsi:type="dcterms:W3CDTF">2019-07-23T06:45:56Z</dcterms:modified>
</cp:coreProperties>
</file>